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8" r:id="rId3"/>
    <p:sldId id="285" r:id="rId4"/>
    <p:sldId id="390" r:id="rId5"/>
    <p:sldId id="391" r:id="rId6"/>
    <p:sldId id="275" r:id="rId7"/>
    <p:sldId id="392" r:id="rId8"/>
    <p:sldId id="371" r:id="rId9"/>
    <p:sldId id="277" r:id="rId10"/>
    <p:sldId id="305" r:id="rId11"/>
    <p:sldId id="324" r:id="rId12"/>
    <p:sldId id="393" r:id="rId13"/>
    <p:sldId id="394" r:id="rId14"/>
    <p:sldId id="326" r:id="rId15"/>
    <p:sldId id="389" r:id="rId16"/>
    <p:sldId id="356" r:id="rId17"/>
    <p:sldId id="358" r:id="rId18"/>
    <p:sldId id="359" r:id="rId19"/>
    <p:sldId id="360" r:id="rId20"/>
    <p:sldId id="407" r:id="rId21"/>
    <p:sldId id="362" r:id="rId22"/>
    <p:sldId id="361" r:id="rId23"/>
    <p:sldId id="395" r:id="rId24"/>
    <p:sldId id="368" r:id="rId25"/>
    <p:sldId id="398" r:id="rId26"/>
    <p:sldId id="388" r:id="rId27"/>
    <p:sldId id="402" r:id="rId28"/>
    <p:sldId id="403" r:id="rId29"/>
    <p:sldId id="404" r:id="rId30"/>
    <p:sldId id="396" r:id="rId31"/>
    <p:sldId id="405" r:id="rId32"/>
    <p:sldId id="406" r:id="rId33"/>
    <p:sldId id="375" r:id="rId34"/>
    <p:sldId id="377" r:id="rId35"/>
  </p:sldIdLst>
  <p:sldSz cx="9144000" cy="6858000" type="screen4x3"/>
  <p:notesSz cx="6797675" cy="987425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0000"/>
    <a:srgbClr val="5F5F5F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77667" autoAdjust="0"/>
  </p:normalViewPr>
  <p:slideViewPr>
    <p:cSldViewPr>
      <p:cViewPr varScale="1">
        <p:scale>
          <a:sx n="53" d="100"/>
          <a:sy n="53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574" y="-84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F05A790-9C6C-4577-AB93-8A8489E14D6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75780" name="Picture 6" descr="UG_Logolabel_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" y="8886825"/>
            <a:ext cx="18129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8915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127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F972F02-8225-4A91-BE14-0E2BE2E8DC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smtClean="0"/>
          </a:p>
          <a:p>
            <a:endParaRPr lang="nl-BE" smtClean="0"/>
          </a:p>
        </p:txBody>
      </p:sp>
      <p:sp>
        <p:nvSpPr>
          <p:cNvPr id="3994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2EF4DA-3339-4A17-93B8-4978A612D03A}" type="slidenum">
              <a:rPr lang="nl-NL" smtClean="0">
                <a:latin typeface="Times New Roman" pitchFamily="18" charset="0"/>
              </a:rPr>
              <a:pPr/>
              <a:t>1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4915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229FA-896F-41D2-9C34-0FDFF31B8529}" type="slidenum">
              <a:rPr lang="nl-NL" smtClean="0">
                <a:latin typeface="Times New Roman" pitchFamily="18" charset="0"/>
              </a:rPr>
              <a:pPr/>
              <a:t>10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B37CA-A363-4A8C-9816-B0592367DF09}" type="slidenum">
              <a:rPr lang="nl-NL" smtClean="0">
                <a:latin typeface="Times New Roman" pitchFamily="18" charset="0"/>
              </a:rPr>
              <a:pPr/>
              <a:t>11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5120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2EB73-5CFA-453E-8F3E-711A2FEF64AB}" type="slidenum">
              <a:rPr lang="nl-NL" smtClean="0">
                <a:latin typeface="Times New Roman" pitchFamily="18" charset="0"/>
              </a:rPr>
              <a:pPr/>
              <a:t>12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5222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6C6B5-B314-4941-BE0A-970A668A4D95}" type="slidenum">
              <a:rPr lang="nl-NL" smtClean="0">
                <a:latin typeface="Times New Roman" pitchFamily="18" charset="0"/>
              </a:rPr>
              <a:pPr/>
              <a:t>13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nl-BE" dirty="0" smtClean="0"/>
          </a:p>
        </p:txBody>
      </p:sp>
      <p:sp>
        <p:nvSpPr>
          <p:cNvPr id="5325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4ACC3-2E03-4018-8C2A-054E54E65CE1}" type="slidenum">
              <a:rPr lang="nl-NL" smtClean="0">
                <a:latin typeface="Times New Roman" pitchFamily="18" charset="0"/>
              </a:rPr>
              <a:pPr/>
              <a:t>14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5427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2CD7E-287C-4B0B-AD3F-46C4790922D0}" type="slidenum">
              <a:rPr lang="nl-NL" smtClean="0">
                <a:latin typeface="Times New Roman" pitchFamily="18" charset="0"/>
              </a:rPr>
              <a:pPr/>
              <a:t>15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5530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9D677-9A08-4F9B-AD18-7D81896EF58D}" type="slidenum">
              <a:rPr lang="nl-NL" smtClean="0">
                <a:latin typeface="Times New Roman" pitchFamily="18" charset="0"/>
              </a:rPr>
              <a:pPr/>
              <a:t>16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5632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235E8-7F1A-4950-811C-18ED1F803294}" type="slidenum">
              <a:rPr lang="nl-NL" smtClean="0">
                <a:latin typeface="Times New Roman" pitchFamily="18" charset="0"/>
              </a:rPr>
              <a:pPr/>
              <a:t>17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BE" dirty="0" smtClean="0"/>
              <a:t> </a:t>
            </a:r>
          </a:p>
        </p:txBody>
      </p:sp>
      <p:sp>
        <p:nvSpPr>
          <p:cNvPr id="573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12C7F-145B-4E4C-AB65-926A7F635248}" type="slidenum">
              <a:rPr lang="nl-NL" smtClean="0">
                <a:latin typeface="Times New Roman" pitchFamily="18" charset="0"/>
              </a:rPr>
              <a:pPr/>
              <a:t>18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5837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FC390-BF8C-4D36-A459-97D3A8FFCC57}" type="slidenum">
              <a:rPr lang="nl-NL" smtClean="0">
                <a:latin typeface="Times New Roman" pitchFamily="18" charset="0"/>
              </a:rPr>
              <a:pPr/>
              <a:t>19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smtClean="0"/>
          </a:p>
        </p:txBody>
      </p:sp>
      <p:sp>
        <p:nvSpPr>
          <p:cNvPr id="409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9F78F-29CE-437E-BE2B-D51DAE9E75BE}" type="slidenum">
              <a:rPr lang="nl-NL" smtClean="0">
                <a:latin typeface="Times New Roman" pitchFamily="18" charset="0"/>
              </a:rPr>
              <a:pPr/>
              <a:t>2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5939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E4B633-EA30-4D76-B31D-CEC3F9598FAB}" type="slidenum">
              <a:rPr lang="nl-NL" smtClean="0">
                <a:latin typeface="Times New Roman" pitchFamily="18" charset="0"/>
              </a:rPr>
              <a:pPr/>
              <a:t>20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6042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F0891F-B898-42F2-BA71-5E347ECBD298}" type="slidenum">
              <a:rPr lang="nl-NL" smtClean="0">
                <a:latin typeface="Times New Roman" pitchFamily="18" charset="0"/>
              </a:rPr>
              <a:pPr/>
              <a:t>21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6144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FF19F-0A5B-44F4-946C-29B85ED85C3F}" type="slidenum">
              <a:rPr lang="nl-NL" smtClean="0">
                <a:latin typeface="Times New Roman" pitchFamily="18" charset="0"/>
              </a:rPr>
              <a:pPr/>
              <a:t>22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6246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4AB83-AAE2-4E93-9AB9-C040793AE5C4}" type="slidenum">
              <a:rPr lang="nl-NL" smtClean="0">
                <a:latin typeface="Times New Roman" pitchFamily="18" charset="0"/>
              </a:rPr>
              <a:pPr/>
              <a:t>23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6349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03CAC-BEC0-4C0F-94B8-BEC46C7D16C8}" type="slidenum">
              <a:rPr lang="nl-NL" smtClean="0">
                <a:latin typeface="Times New Roman" pitchFamily="18" charset="0"/>
              </a:rPr>
              <a:pPr/>
              <a:t>24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6451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A6E78-5C20-4047-AB22-4CAD0CF1C056}" type="slidenum">
              <a:rPr lang="nl-NL" smtClean="0">
                <a:latin typeface="Times New Roman" pitchFamily="18" charset="0"/>
              </a:rPr>
              <a:pPr/>
              <a:t>25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6554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280C7-438F-4826-AFA6-6BCB7EDC4F4E}" type="slidenum">
              <a:rPr lang="nl-NL" smtClean="0">
                <a:latin typeface="Times New Roman" pitchFamily="18" charset="0"/>
              </a:rPr>
              <a:pPr/>
              <a:t>26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Tijdelijke aanduiding voor notities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nl-BE" dirty="0" smtClean="0"/>
          </a:p>
        </p:txBody>
      </p:sp>
      <p:sp>
        <p:nvSpPr>
          <p:cNvPr id="665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935C3-9A40-48A2-8E5E-B385F2C20C7B}" type="slidenum">
              <a:rPr lang="nl-NL" smtClean="0">
                <a:latin typeface="Times New Roman" pitchFamily="18" charset="0"/>
              </a:rPr>
              <a:pPr/>
              <a:t>27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6758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10D969-8535-4FA9-9C4A-C604D5E0B712}" type="slidenum">
              <a:rPr lang="nl-NL" smtClean="0">
                <a:latin typeface="Times New Roman" pitchFamily="18" charset="0"/>
              </a:rPr>
              <a:pPr/>
              <a:t>28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6861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0EB191-322A-41CA-920B-168484604629}" type="slidenum">
              <a:rPr lang="nl-NL" smtClean="0">
                <a:latin typeface="Times New Roman" pitchFamily="18" charset="0"/>
              </a:rPr>
              <a:pPr/>
              <a:t>29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Tijdelijke aanduiding voor notities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198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A53EE-459E-4136-98DC-29D14611ED8C}" type="slidenum">
              <a:rPr lang="nl-NL" smtClean="0">
                <a:latin typeface="Times New Roman" pitchFamily="18" charset="0"/>
              </a:rPr>
              <a:pPr/>
              <a:t>3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smtClean="0"/>
          </a:p>
        </p:txBody>
      </p:sp>
      <p:sp>
        <p:nvSpPr>
          <p:cNvPr id="6963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42861A-B091-44B9-B396-FA65AD4D4FF1}" type="slidenum">
              <a:rPr lang="nl-NL" smtClean="0">
                <a:latin typeface="Times New Roman" pitchFamily="18" charset="0"/>
              </a:rPr>
              <a:pPr/>
              <a:t>30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706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07DD5-9C46-4685-A360-9124B1F8DFE9}" type="slidenum">
              <a:rPr lang="nl-NL" smtClean="0">
                <a:latin typeface="Times New Roman" pitchFamily="18" charset="0"/>
              </a:rPr>
              <a:pPr/>
              <a:t>31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7168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50DD5-326C-413B-AA6A-2B012B857621}" type="slidenum">
              <a:rPr lang="nl-NL" smtClean="0">
                <a:latin typeface="Times New Roman" pitchFamily="18" charset="0"/>
              </a:rPr>
              <a:pPr/>
              <a:t>32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7270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E3A64D-AEF7-48FE-925A-ED26EB738885}" type="slidenum">
              <a:rPr lang="nl-NL" smtClean="0">
                <a:latin typeface="Times New Roman" pitchFamily="18" charset="0"/>
              </a:rPr>
              <a:pPr/>
              <a:t>33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7373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5808F5-36E0-4553-8673-A014BD15AD32}" type="slidenum">
              <a:rPr lang="nl-NL" smtClean="0">
                <a:latin typeface="Times New Roman" pitchFamily="18" charset="0"/>
              </a:rPr>
              <a:pPr/>
              <a:t>34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301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373B1-D992-4445-9CBC-4920E752AD37}" type="slidenum">
              <a:rPr lang="nl-NL" smtClean="0">
                <a:latin typeface="Times New Roman" pitchFamily="18" charset="0"/>
              </a:rPr>
              <a:pPr/>
              <a:t>4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5868B-B597-42A7-9BEE-2ED71F5035CF}" type="slidenum">
              <a:rPr lang="nl-NL" smtClean="0">
                <a:latin typeface="Times New Roman" pitchFamily="18" charset="0"/>
              </a:rPr>
              <a:pPr/>
              <a:t>5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450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7109A-C294-42CE-AAF0-4275E638C0A4}" type="slidenum">
              <a:rPr lang="nl-NL" smtClean="0">
                <a:latin typeface="Times New Roman" pitchFamily="18" charset="0"/>
              </a:rPr>
              <a:pPr/>
              <a:t>6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608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0D08D-2522-4DDB-AF06-4426ECDF4697}" type="slidenum">
              <a:rPr lang="nl-NL" smtClean="0">
                <a:latin typeface="Times New Roman" pitchFamily="18" charset="0"/>
              </a:rPr>
              <a:pPr/>
              <a:t>7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4710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B444F-970C-460A-8A05-1E7F80DDD8D7}" type="slidenum">
              <a:rPr lang="nl-NL" smtClean="0">
                <a:latin typeface="Times New Roman" pitchFamily="18" charset="0"/>
              </a:rPr>
              <a:pPr/>
              <a:t>8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/>
          </a:p>
        </p:txBody>
      </p:sp>
      <p:sp>
        <p:nvSpPr>
          <p:cNvPr id="4813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BF406-3805-4735-AF58-C51B3348A964}" type="slidenum">
              <a:rPr lang="nl-NL" smtClean="0">
                <a:latin typeface="Times New Roman" pitchFamily="18" charset="0"/>
              </a:rPr>
              <a:pPr/>
              <a:t>9</a:t>
            </a:fld>
            <a:endParaRPr 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447800" y="6172200"/>
            <a:ext cx="7315200" cy="0"/>
          </a:xfrm>
          <a:prstGeom prst="line">
            <a:avLst/>
          </a:prstGeom>
          <a:noFill/>
          <a:ln w="19050">
            <a:solidFill>
              <a:srgbClr val="0A1E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>
              <a:latin typeface="Times New Roman" charset="0"/>
            </a:endParaRPr>
          </a:p>
        </p:txBody>
      </p:sp>
      <p:pic>
        <p:nvPicPr>
          <p:cNvPr id="5" name="Picture 12" descr="p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975" y="333375"/>
            <a:ext cx="864235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286000"/>
            <a:ext cx="7315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VAN DE MODELTITEL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315200" cy="22098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pag. </a:t>
            </a:r>
            <a:fld id="{391211DC-CE1C-4F47-9BA5-9C6A0BA47DD0}" type="slidenum">
              <a:rPr lang="nl-NL"/>
              <a:pPr>
                <a:defRPr/>
              </a:pPr>
              <a:t>‹nr.›</a:t>
            </a:fld>
            <a:r>
              <a:rPr lang="nl-NL"/>
              <a:t> 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Naam presentatie – Naam maker en/of presentator - </a:t>
            </a:r>
            <a:r>
              <a:rPr lang="en-GB"/>
              <a:t>12/09/2005</a:t>
            </a:r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Naam Faculteit </a:t>
            </a:r>
            <a:r>
              <a:rPr lang="en-GB"/>
              <a:t>– Dienst of Vakgroep (optioneel)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Naam presentatie – Naam maker en/of presentator - </a:t>
            </a:r>
            <a:r>
              <a:rPr lang="en-GB"/>
              <a:t>12/09/2005</a:t>
            </a:r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Naam Faculteit </a:t>
            </a:r>
            <a:r>
              <a:rPr lang="en-GB"/>
              <a:t>– Dienst of Vakgroep (optioneel)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pag. </a:t>
            </a:r>
            <a:fld id="{34D1F9CB-DBB0-45C0-B475-0FE222472ACA}" type="slidenum">
              <a:rPr lang="nl-NL"/>
              <a:pPr>
                <a:defRPr/>
              </a:pPr>
              <a:t>‹nr.›</a:t>
            </a:fld>
            <a:r>
              <a:rPr lang="nl-NL"/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34200" y="2057400"/>
            <a:ext cx="1828800" cy="3962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47800" y="2057400"/>
            <a:ext cx="5334000" cy="3962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Naam presentatie – Naam maker en/of presentator - </a:t>
            </a:r>
            <a:r>
              <a:rPr lang="en-GB"/>
              <a:t>12/09/2005</a:t>
            </a:r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Naam Faculteit </a:t>
            </a:r>
            <a:r>
              <a:rPr lang="en-GB"/>
              <a:t>– Dienst of Vakgroep (optioneel)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pag. </a:t>
            </a:r>
            <a:fld id="{7AFACF28-1D6C-4FD4-BC6F-89CC4DBC139C}" type="slidenum">
              <a:rPr lang="nl-NL"/>
              <a:pPr>
                <a:defRPr/>
              </a:pPr>
              <a:t>‹nr.›</a:t>
            </a:fld>
            <a:r>
              <a:rPr lang="nl-NL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Naam presentatie – Naam maker en/of presentator - </a:t>
            </a:r>
            <a:r>
              <a:rPr lang="en-GB"/>
              <a:t>12/09/2005</a:t>
            </a:r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Naam Faculteit </a:t>
            </a:r>
            <a:r>
              <a:rPr lang="en-GB"/>
              <a:t>– Dienst of Vakgroep (optioneel)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pag. </a:t>
            </a:r>
            <a:fld id="{80A4F8C3-17CB-47FE-87BD-EF6E64693136}" type="slidenum">
              <a:rPr lang="nl-NL"/>
              <a:pPr>
                <a:defRPr/>
              </a:pPr>
              <a:t>‹nr.›</a:t>
            </a:fld>
            <a:r>
              <a:rPr lang="nl-NL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Naam presentatie – Naam maker en/of presentator - </a:t>
            </a:r>
            <a:r>
              <a:rPr lang="en-GB"/>
              <a:t>12/09/2005</a:t>
            </a:r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Naam Faculteit </a:t>
            </a:r>
            <a:r>
              <a:rPr lang="en-GB"/>
              <a:t>– Dienst of Vakgroep (optioneel)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pag. </a:t>
            </a:r>
            <a:fld id="{4AD44445-A346-456B-B473-E0FCC40C20C2}" type="slidenum">
              <a:rPr lang="nl-NL"/>
              <a:pPr>
                <a:defRPr/>
              </a:pPr>
              <a:t>‹nr.›</a:t>
            </a:fld>
            <a:r>
              <a:rPr lang="nl-NL"/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47800" y="3200400"/>
            <a:ext cx="35814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81600" y="3200400"/>
            <a:ext cx="35814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Naam presentatie – Naam maker en/of presentator - </a:t>
            </a:r>
            <a:r>
              <a:rPr lang="en-GB"/>
              <a:t>12/09/2005</a:t>
            </a:r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Naam Faculteit </a:t>
            </a:r>
            <a:r>
              <a:rPr lang="en-GB"/>
              <a:t>– Dienst of Vakgroep (optioneel)</a:t>
            </a: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pag. </a:t>
            </a:r>
            <a:fld id="{415649F7-553C-49F1-823A-05B643BC7318}" type="slidenum">
              <a:rPr lang="nl-NL"/>
              <a:pPr>
                <a:defRPr/>
              </a:pPr>
              <a:t>‹nr.›</a:t>
            </a:fld>
            <a:r>
              <a:rPr lang="nl-NL"/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Naam presentatie – Naam maker en/of presentator - </a:t>
            </a:r>
            <a:r>
              <a:rPr lang="en-GB"/>
              <a:t>12/09/2005</a:t>
            </a:r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Naam Faculteit </a:t>
            </a:r>
            <a:r>
              <a:rPr lang="en-GB"/>
              <a:t>– Dienst of Vakgroep (optioneel)</a:t>
            </a:r>
            <a:endParaRPr lang="nl-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pag. </a:t>
            </a:r>
            <a:fld id="{F471BB87-147C-4D9C-828B-68A08481F8E0}" type="slidenum">
              <a:rPr lang="nl-NL"/>
              <a:pPr>
                <a:defRPr/>
              </a:pPr>
              <a:t>‹nr.›</a:t>
            </a:fld>
            <a:r>
              <a:rPr lang="nl-NL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Naam presentatie – Naam maker en/of presentator - </a:t>
            </a:r>
            <a:r>
              <a:rPr lang="en-GB"/>
              <a:t>12/09/2005</a:t>
            </a:r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Naam Faculteit </a:t>
            </a:r>
            <a:r>
              <a:rPr lang="en-GB"/>
              <a:t>– Dienst of Vakgroep (optioneel)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pag. </a:t>
            </a:r>
            <a:fld id="{8CE7FE9F-ED7C-4FD3-84FA-82F1FE87E3A8}" type="slidenum">
              <a:rPr lang="nl-NL"/>
              <a:pPr>
                <a:defRPr/>
              </a:pPr>
              <a:t>‹nr.›</a:t>
            </a:fld>
            <a:r>
              <a:rPr lang="nl-NL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Naam presentatie – Naam maker en/of presentator - </a:t>
            </a:r>
            <a:r>
              <a:rPr lang="en-GB"/>
              <a:t>12/09/2005</a:t>
            </a:r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Naam Faculteit </a:t>
            </a:r>
            <a:r>
              <a:rPr lang="en-GB"/>
              <a:t>– Dienst of Vakgroep (optioneel)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pag. </a:t>
            </a:r>
            <a:fld id="{46434F7B-95B6-4560-9760-991AD78D02AA}" type="slidenum">
              <a:rPr lang="nl-NL"/>
              <a:pPr>
                <a:defRPr/>
              </a:pPr>
              <a:t>‹nr.›</a:t>
            </a:fld>
            <a:r>
              <a:rPr lang="nl-NL"/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Naam presentatie – Naam maker en/of presentator - </a:t>
            </a:r>
            <a:r>
              <a:rPr lang="en-GB"/>
              <a:t>12/09/2005</a:t>
            </a:r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Naam Faculteit </a:t>
            </a:r>
            <a:r>
              <a:rPr lang="en-GB"/>
              <a:t>– Dienst of Vakgroep (optioneel)</a:t>
            </a: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pag. </a:t>
            </a:r>
            <a:fld id="{1A35D240-423E-4705-A418-1F3E73BC9DF4}" type="slidenum">
              <a:rPr lang="nl-NL"/>
              <a:pPr>
                <a:defRPr/>
              </a:pPr>
              <a:t>‹nr.›</a:t>
            </a:fld>
            <a:r>
              <a:rPr lang="nl-NL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Naam presentatie – Naam maker en/of presentator - </a:t>
            </a:r>
            <a:r>
              <a:rPr lang="en-GB"/>
              <a:t>12/09/2005</a:t>
            </a:r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Naam Faculteit </a:t>
            </a:r>
            <a:r>
              <a:rPr lang="en-GB"/>
              <a:t>– Dienst of Vakgroep (optioneel)</a:t>
            </a: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pag. </a:t>
            </a:r>
            <a:fld id="{2BF84675-130E-48E0-9D3B-B87B84A2BD7F}" type="slidenum">
              <a:rPr lang="nl-NL"/>
              <a:pPr>
                <a:defRPr/>
              </a:pPr>
              <a:t>‹nr.›</a:t>
            </a:fld>
            <a:r>
              <a:rPr lang="nl-NL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057400"/>
            <a:ext cx="7315200" cy="11430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3200400"/>
            <a:ext cx="7315200" cy="2819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nl-BE"/>
              <a:t>Naam presentatie – Naam maker en/of presentator - </a:t>
            </a:r>
            <a:r>
              <a:rPr lang="en-GB"/>
              <a:t>12/09/2005</a:t>
            </a:r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Naam Faculteit </a:t>
            </a:r>
            <a:r>
              <a:rPr lang="en-GB"/>
              <a:t>– Dienst of Vakgroep (optioneel)</a:t>
            </a:r>
            <a:endParaRPr lang="nl-NL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nl-NL"/>
              <a:t>pag. </a:t>
            </a:r>
            <a:fld id="{483C86EB-FADF-4E16-841D-8C451954175B}" type="slidenum">
              <a:rPr lang="nl-NL"/>
              <a:pPr>
                <a:defRPr/>
              </a:pPr>
              <a:t>‹nr.›</a:t>
            </a:fld>
            <a:r>
              <a:rPr lang="nl-NL"/>
              <a:t>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1447800" y="6172200"/>
            <a:ext cx="7315200" cy="0"/>
          </a:xfrm>
          <a:prstGeom prst="line">
            <a:avLst/>
          </a:prstGeom>
          <a:noFill/>
          <a:ln w="19050">
            <a:solidFill>
              <a:srgbClr val="0A1E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>
              <a:latin typeface="Times New Roman" charset="0"/>
            </a:endParaRPr>
          </a:p>
        </p:txBody>
      </p:sp>
      <p:pic>
        <p:nvPicPr>
          <p:cNvPr id="7175" name="Picture 13" descr="p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7975" y="333375"/>
            <a:ext cx="864235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85" r:id="rId2"/>
    <p:sldLayoutId id="2147484586" r:id="rId3"/>
    <p:sldLayoutId id="2147484587" r:id="rId4"/>
    <p:sldLayoutId id="2147484588" r:id="rId5"/>
    <p:sldLayoutId id="2147484589" r:id="rId6"/>
    <p:sldLayoutId id="2147484590" r:id="rId7"/>
    <p:sldLayoutId id="2147484591" r:id="rId8"/>
    <p:sldLayoutId id="2147484592" r:id="rId9"/>
    <p:sldLayoutId id="2147484593" r:id="rId10"/>
    <p:sldLayoutId id="214748459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5F5F5F"/>
          </a:solidFill>
          <a:latin typeface="+mn-lt"/>
          <a:ea typeface="+mn-ea"/>
          <a:cs typeface="+mn-cs"/>
        </a:defRPr>
      </a:lvl1pPr>
      <a:lvl2pPr marL="190500" indent="193675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‣"/>
        <a:defRPr sz="2800">
          <a:solidFill>
            <a:srgbClr val="5F5F5F"/>
          </a:solidFill>
          <a:latin typeface="+mn-lt"/>
        </a:defRPr>
      </a:lvl2pPr>
      <a:lvl3pPr marL="574675" indent="192088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‧"/>
        <a:defRPr sz="2400"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6.xls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Afbeelding 4" descr="boy_math_hg_wht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257175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el 1"/>
          <p:cNvSpPr>
            <a:spLocks noGrp="1"/>
          </p:cNvSpPr>
          <p:nvPr>
            <p:ph type="ctrTitle"/>
          </p:nvPr>
        </p:nvSpPr>
        <p:spPr>
          <a:xfrm>
            <a:off x="785813" y="1428750"/>
            <a:ext cx="8029575" cy="1857375"/>
          </a:xfrm>
          <a:noFill/>
        </p:spPr>
        <p:txBody>
          <a:bodyPr/>
          <a:lstStyle/>
          <a:p>
            <a:pPr algn="ctr">
              <a:defRPr/>
            </a:pPr>
            <a:r>
              <a:rPr lang="nl-BE" sz="2800" b="1" cap="small" dirty="0" err="1" smtClean="0">
                <a:solidFill>
                  <a:srgbClr val="0070C0"/>
                </a:solidFill>
                <a:cs typeface="Arial" charset="0"/>
              </a:rPr>
              <a:t>Working</a:t>
            </a:r>
            <a:r>
              <a:rPr lang="nl-BE" sz="2800" b="1" cap="small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nl-BE" sz="2800" b="1" cap="small" dirty="0" err="1" smtClean="0">
                <a:solidFill>
                  <a:srgbClr val="0070C0"/>
                </a:solidFill>
                <a:cs typeface="Arial" charset="0"/>
              </a:rPr>
              <a:t>memory</a:t>
            </a:r>
            <a:r>
              <a:rPr lang="nl-BE" sz="2800" b="1" cap="small" dirty="0" smtClean="0">
                <a:solidFill>
                  <a:srgbClr val="0070C0"/>
                </a:solidFill>
                <a:cs typeface="Arial" charset="0"/>
              </a:rPr>
              <a:t> in </a:t>
            </a:r>
            <a:br>
              <a:rPr lang="nl-BE" sz="2800" b="1" cap="small" dirty="0" smtClean="0">
                <a:solidFill>
                  <a:srgbClr val="0070C0"/>
                </a:solidFill>
                <a:cs typeface="Arial" charset="0"/>
              </a:rPr>
            </a:br>
            <a:r>
              <a:rPr lang="nl-BE" sz="2800" b="1" cap="small" dirty="0" err="1" smtClean="0">
                <a:solidFill>
                  <a:srgbClr val="0070C0"/>
                </a:solidFill>
                <a:cs typeface="Arial" charset="0"/>
              </a:rPr>
              <a:t>children</a:t>
            </a:r>
            <a:r>
              <a:rPr lang="nl-BE" sz="2800" b="1" cap="small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nl-BE" sz="2800" b="1" cap="small" dirty="0" err="1" smtClean="0">
                <a:solidFill>
                  <a:srgbClr val="0070C0"/>
                </a:solidFill>
                <a:cs typeface="Arial" charset="0"/>
              </a:rPr>
              <a:t>with</a:t>
            </a:r>
            <a:r>
              <a:rPr lang="nl-BE" sz="2800" b="1" cap="small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nl-BE" sz="2800" b="1" cap="small" dirty="0" err="1" smtClean="0">
                <a:solidFill>
                  <a:srgbClr val="0070C0"/>
                </a:solidFill>
                <a:cs typeface="Arial" charset="0"/>
              </a:rPr>
              <a:t>mathematical</a:t>
            </a:r>
            <a:r>
              <a:rPr lang="nl-BE" sz="2800" b="1" cap="small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nl-BE" sz="2800" b="1" cap="small" dirty="0" err="1" smtClean="0">
                <a:solidFill>
                  <a:srgbClr val="0070C0"/>
                </a:solidFill>
                <a:cs typeface="Arial" charset="0"/>
              </a:rPr>
              <a:t>disabilities</a:t>
            </a:r>
            <a:endParaRPr lang="nl-BE" sz="2800" b="1" cap="small" dirty="0" smtClean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9220" name="Ondertitel 2"/>
          <p:cNvSpPr>
            <a:spLocks noGrp="1"/>
          </p:cNvSpPr>
          <p:nvPr>
            <p:ph type="subTitle" idx="1"/>
          </p:nvPr>
        </p:nvSpPr>
        <p:spPr>
          <a:xfrm>
            <a:off x="928688" y="3143250"/>
            <a:ext cx="7834312" cy="3000375"/>
          </a:xfrm>
          <a:noFill/>
        </p:spPr>
        <p:txBody>
          <a:bodyPr/>
          <a:lstStyle/>
          <a:p>
            <a:pPr>
              <a:buFontTx/>
              <a:buNone/>
            </a:pPr>
            <a:endParaRPr lang="nl-BE" sz="1800" i="1" smtClean="0"/>
          </a:p>
          <a:p>
            <a:pPr>
              <a:buFontTx/>
              <a:buNone/>
            </a:pPr>
            <a:r>
              <a:rPr lang="nl-BE" sz="1800" i="1" smtClean="0"/>
              <a:t>Frauke De Weerdt</a:t>
            </a:r>
          </a:p>
          <a:p>
            <a:pPr>
              <a:buFontTx/>
              <a:buNone/>
            </a:pPr>
            <a:r>
              <a:rPr lang="nl-BE" sz="1800" i="1" smtClean="0"/>
              <a:t>Annemie Desoete</a:t>
            </a:r>
          </a:p>
          <a:p>
            <a:pPr>
              <a:buFontTx/>
              <a:buNone/>
            </a:pPr>
            <a:r>
              <a:rPr lang="nl-BE" sz="1800" i="1" smtClean="0"/>
              <a:t>Herbert Roeyers</a:t>
            </a:r>
          </a:p>
          <a:p>
            <a:pPr algn="r">
              <a:buFontTx/>
              <a:buNone/>
            </a:pPr>
            <a:endParaRPr lang="nl-BE" sz="1600" smtClean="0"/>
          </a:p>
          <a:p>
            <a:pPr algn="r">
              <a:buFontTx/>
              <a:buNone/>
            </a:pPr>
            <a:endParaRPr lang="nl-BE" sz="1600" smtClean="0"/>
          </a:p>
          <a:p>
            <a:pPr algn="r">
              <a:buFontTx/>
              <a:buNone/>
            </a:pPr>
            <a:endParaRPr lang="nl-BE" sz="1600" smtClean="0"/>
          </a:p>
          <a:p>
            <a:pPr algn="r">
              <a:buFontTx/>
              <a:buNone/>
            </a:pPr>
            <a:r>
              <a:rPr lang="nl-BE" sz="1600" smtClean="0"/>
              <a:t>Experimental-Clinical and Health Psychology</a:t>
            </a:r>
          </a:p>
          <a:p>
            <a:pPr algn="r">
              <a:buFontTx/>
              <a:buNone/>
            </a:pPr>
            <a:r>
              <a:rPr lang="nl-BE" sz="1600" smtClean="0"/>
              <a:t>Faculty of Psychology and Educational Sciences</a:t>
            </a:r>
          </a:p>
          <a:p>
            <a:pPr algn="r">
              <a:buFontTx/>
              <a:buNone/>
            </a:pPr>
            <a:r>
              <a:rPr lang="nl-BE" sz="1600" b="1" smtClean="0"/>
              <a:t>Ghent University</a:t>
            </a:r>
          </a:p>
        </p:txBody>
      </p:sp>
      <p:sp>
        <p:nvSpPr>
          <p:cNvPr id="2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Afbeelding 4" descr="http://home.versatel.nl/hvdgreft/images/school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2000250"/>
            <a:ext cx="28336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Ondertitel 2"/>
          <p:cNvSpPr>
            <a:spLocks noGrp="1"/>
          </p:cNvSpPr>
          <p:nvPr>
            <p:ph type="subTitle" idx="1"/>
          </p:nvPr>
        </p:nvSpPr>
        <p:spPr>
          <a:xfrm>
            <a:off x="428625" y="1428750"/>
            <a:ext cx="8334375" cy="4643438"/>
          </a:xfrm>
          <a:noFill/>
        </p:spPr>
        <p:txBody>
          <a:bodyPr/>
          <a:lstStyle/>
          <a:p>
            <a:pPr>
              <a:buFontTx/>
              <a:buNone/>
              <a:defRPr/>
            </a:pPr>
            <a:r>
              <a:rPr lang="nl-BE" sz="2800" b="1" dirty="0" err="1" smtClean="0">
                <a:solidFill>
                  <a:srgbClr val="00B050"/>
                </a:solidFill>
              </a:rPr>
              <a:t>Participants</a:t>
            </a:r>
            <a:endParaRPr lang="nl-BE" sz="2800" b="1" dirty="0" smtClean="0">
              <a:solidFill>
                <a:srgbClr val="00B050"/>
              </a:solidFill>
            </a:endParaRPr>
          </a:p>
          <a:p>
            <a:pPr>
              <a:buFontTx/>
              <a:buNone/>
              <a:defRPr/>
            </a:pPr>
            <a:endParaRPr lang="nl-BE" sz="2800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nl-BE" sz="2400" dirty="0" smtClean="0"/>
              <a:t> </a:t>
            </a:r>
            <a:r>
              <a:rPr lang="nl-BE" sz="2400" dirty="0" err="1" smtClean="0"/>
              <a:t>Recruitment</a:t>
            </a:r>
            <a:r>
              <a:rPr lang="nl-BE" sz="2400" dirty="0" smtClean="0"/>
              <a:t> in schools and </a:t>
            </a:r>
            <a:r>
              <a:rPr lang="nl-BE" sz="2400" dirty="0" err="1" smtClean="0"/>
              <a:t>RC’s</a:t>
            </a:r>
            <a:endParaRPr lang="nl-BE" sz="2400" dirty="0" smtClean="0"/>
          </a:p>
          <a:p>
            <a:pPr>
              <a:buFontTx/>
              <a:buNone/>
              <a:defRPr/>
            </a:pPr>
            <a:r>
              <a:rPr lang="nl-BE" sz="2400" dirty="0" smtClean="0"/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nl-BE" sz="2400" dirty="0" smtClean="0"/>
              <a:t>FSIQ ≥ 80</a:t>
            </a:r>
          </a:p>
          <a:p>
            <a:pPr>
              <a:buFontTx/>
              <a:buNone/>
              <a:defRPr/>
            </a:pPr>
            <a:endParaRPr lang="nl-BE" sz="24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nl-BE" sz="2400" dirty="0" err="1" smtClean="0"/>
              <a:t>Normal</a:t>
            </a:r>
            <a:r>
              <a:rPr lang="nl-BE" sz="2400" dirty="0" smtClean="0"/>
              <a:t> range DBD </a:t>
            </a:r>
            <a:r>
              <a:rPr lang="en-GB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(Pelham, </a:t>
            </a:r>
            <a:r>
              <a:rPr lang="en-GB" sz="1400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Gnagy</a:t>
            </a:r>
            <a:r>
              <a:rPr lang="en-GB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>
              <a:buFontTx/>
              <a:buNone/>
              <a:defRPr/>
            </a:pPr>
            <a:r>
              <a:rPr lang="en-GB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GB" sz="1400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Greenslade</a:t>
            </a:r>
            <a:r>
              <a:rPr lang="en-GB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GB" sz="1400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Milich</a:t>
            </a:r>
            <a:r>
              <a:rPr lang="en-GB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1992; Dutch translation: </a:t>
            </a:r>
          </a:p>
          <a:p>
            <a:pPr>
              <a:buFontTx/>
              <a:buNone/>
              <a:defRPr/>
            </a:pPr>
            <a:r>
              <a:rPr lang="en-GB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GB" sz="1400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Oosterlaan</a:t>
            </a:r>
            <a:r>
              <a:rPr lang="en-GB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al., 2008)</a:t>
            </a:r>
            <a:endParaRPr lang="nl-B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nl-BE" sz="24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nl-BE" sz="2400" dirty="0" smtClean="0"/>
              <a:t>MD </a:t>
            </a:r>
            <a:r>
              <a:rPr lang="nl-BE" sz="2400" dirty="0" err="1" smtClean="0"/>
              <a:t>group</a:t>
            </a:r>
            <a:r>
              <a:rPr lang="nl-BE" sz="2400" dirty="0" smtClean="0"/>
              <a:t>: </a:t>
            </a:r>
            <a:r>
              <a:rPr lang="nl-BE" sz="2400" dirty="0" err="1" smtClean="0"/>
              <a:t>exclusion-</a:t>
            </a:r>
            <a:r>
              <a:rPr lang="nl-BE" sz="2400" dirty="0" smtClean="0"/>
              <a:t>, </a:t>
            </a:r>
            <a:r>
              <a:rPr lang="nl-BE" sz="2400" dirty="0" err="1" smtClean="0"/>
              <a:t>below</a:t>
            </a:r>
            <a:r>
              <a:rPr lang="nl-BE" sz="2400" dirty="0" smtClean="0"/>
              <a:t> </a:t>
            </a:r>
            <a:r>
              <a:rPr lang="nl-BE" sz="2400" dirty="0" err="1" smtClean="0"/>
              <a:t>expected</a:t>
            </a:r>
            <a:r>
              <a:rPr lang="nl-BE" sz="2400" dirty="0" smtClean="0"/>
              <a:t> -, RTI- criteria</a:t>
            </a:r>
          </a:p>
          <a:p>
            <a:pPr>
              <a:buFontTx/>
              <a:buNone/>
              <a:defRPr/>
            </a:pPr>
            <a:r>
              <a:rPr lang="nl-BE" dirty="0" smtClean="0"/>
              <a:t> </a:t>
            </a:r>
          </a:p>
          <a:p>
            <a:pPr>
              <a:buFontTx/>
              <a:buNone/>
              <a:defRPr/>
            </a:pPr>
            <a:endParaRPr lang="nl-BE" sz="1200" dirty="0" smtClean="0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1143000" y="1428750"/>
            <a:ext cx="7529513" cy="785813"/>
          </a:xfrm>
          <a:noFill/>
        </p:spPr>
        <p:txBody>
          <a:bodyPr/>
          <a:lstStyle/>
          <a:p>
            <a:r>
              <a:rPr lang="nl-BE" b="1" smtClean="0">
                <a:solidFill>
                  <a:srgbClr val="00B050"/>
                </a:solidFill>
              </a:rPr>
              <a:t>Participants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571500" y="3286125"/>
          <a:ext cx="8143933" cy="1967496"/>
        </p:xfrm>
        <a:graphic>
          <a:graphicData uri="http://schemas.openxmlformats.org/drawingml/2006/table">
            <a:tbl>
              <a:tblPr/>
              <a:tblGrid>
                <a:gridCol w="2714308"/>
                <a:gridCol w="2714308"/>
                <a:gridCol w="2715317"/>
              </a:tblGrid>
              <a:tr h="648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9540" algn="ctr"/>
                        </a:tabLst>
                      </a:pPr>
                      <a:endParaRPr lang="nl-BE" sz="18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9540" algn="ctr"/>
                        </a:tabLst>
                      </a:pP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MD </a:t>
                      </a:r>
                      <a:r>
                        <a:rPr lang="nl-BE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nl-BE" sz="1800" i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=36)</a:t>
                      </a: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9540" algn="ctr"/>
                        </a:tabLst>
                      </a:pP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AA (</a:t>
                      </a:r>
                      <a:r>
                        <a:rPr lang="nl-BE" sz="1800" i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=55)</a:t>
                      </a: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9540" algn="ctr"/>
                        </a:tabLst>
                      </a:pPr>
                      <a:r>
                        <a:rPr lang="nl-BE" sz="1800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Age</a:t>
                      </a: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in </a:t>
                      </a:r>
                      <a:r>
                        <a:rPr lang="nl-BE" sz="1800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months</a:t>
                      </a: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9540" algn="ctr"/>
                        </a:tabLst>
                      </a:pP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120.83 </a:t>
                      </a:r>
                      <a:r>
                        <a:rPr lang="nl-BE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11.80)</a:t>
                      </a: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9540" algn="ctr"/>
                        </a:tabLst>
                      </a:pP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119.96 </a:t>
                      </a:r>
                      <a:r>
                        <a:rPr lang="nl-BE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11.02)</a:t>
                      </a: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9540" algn="ctr"/>
                        </a:tabLst>
                      </a:pP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FSIQ</a:t>
                      </a: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9540" algn="ctr"/>
                        </a:tabLst>
                      </a:pP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95.42 (8.39)</a:t>
                      </a: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9540" algn="ctr"/>
                        </a:tabLst>
                      </a:pP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108.58 (9.85)</a:t>
                      </a: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9540" algn="ctr"/>
                        </a:tabLst>
                      </a:pP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M:F</a:t>
                      </a: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9540" algn="ctr"/>
                        </a:tabLst>
                      </a:pP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6:30</a:t>
                      </a: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9540" algn="ctr"/>
                        </a:tabLst>
                      </a:pPr>
                      <a:r>
                        <a:rPr lang="nl-BE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25:30</a:t>
                      </a: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sz="1400" dirty="0" smtClean="0">
              <a:latin typeface="Times New Roman" charset="0"/>
              <a:cs typeface="Arial" charset="0"/>
            </a:endParaRPr>
          </a:p>
          <a:p>
            <a:pPr algn="r">
              <a:defRPr/>
            </a:pPr>
            <a: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  <a:t/>
            </a:r>
            <a:b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</a:br>
            <a:endParaRPr lang="en-GB" sz="1400" dirty="0" smtClean="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642938" y="1357313"/>
            <a:ext cx="8072437" cy="4672012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nl-BE" sz="2800" b="1" dirty="0" err="1" smtClean="0">
                <a:solidFill>
                  <a:srgbClr val="C00000"/>
                </a:solidFill>
              </a:rPr>
              <a:t>Children</a:t>
            </a:r>
            <a:r>
              <a:rPr lang="nl-BE" sz="2800" b="1" dirty="0" smtClean="0">
                <a:solidFill>
                  <a:srgbClr val="C00000"/>
                </a:solidFill>
              </a:rPr>
              <a:t>: </a:t>
            </a:r>
            <a:r>
              <a:rPr lang="nl-BE" sz="2800" b="1" dirty="0" err="1" smtClean="0">
                <a:solidFill>
                  <a:srgbClr val="C00000"/>
                </a:solidFill>
              </a:rPr>
              <a:t>Session</a:t>
            </a:r>
            <a:r>
              <a:rPr lang="nl-BE" sz="2800" b="1" dirty="0" smtClean="0">
                <a:solidFill>
                  <a:srgbClr val="C00000"/>
                </a:solidFill>
              </a:rPr>
              <a:t> 1 (80’)</a:t>
            </a:r>
            <a:endParaRPr lang="nl-BE" sz="2800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endParaRPr lang="nl-BE" sz="2400" i="1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r>
              <a:rPr lang="nl-BE" sz="2400" i="1" dirty="0" smtClean="0">
                <a:solidFill>
                  <a:srgbClr val="0070C0"/>
                </a:solidFill>
              </a:rPr>
              <a:t>Spelling test (20’)</a:t>
            </a:r>
          </a:p>
          <a:p>
            <a:pPr marL="177800" lvl="2" indent="357188">
              <a:buFont typeface="Wingdings" pitchFamily="2" charset="2"/>
              <a:buChar char="Ø"/>
              <a:defRPr/>
            </a:pPr>
            <a:r>
              <a:rPr lang="nl-BE" dirty="0" err="1" smtClean="0"/>
              <a:t>PI-dictation</a:t>
            </a:r>
            <a:r>
              <a:rPr lang="nl-BE" dirty="0" smtClean="0"/>
              <a:t> </a:t>
            </a:r>
            <a:r>
              <a:rPr lang="nl-BE" sz="1200" dirty="0" smtClean="0"/>
              <a:t>(</a:t>
            </a:r>
            <a:r>
              <a:rPr lang="nl-BE" sz="1200" dirty="0" err="1" smtClean="0"/>
              <a:t>Geelhoed</a:t>
            </a:r>
            <a:r>
              <a:rPr lang="nl-BE" sz="1200" dirty="0" smtClean="0"/>
              <a:t> &amp; </a:t>
            </a:r>
            <a:r>
              <a:rPr lang="nl-BE" sz="1200" dirty="0" err="1" smtClean="0"/>
              <a:t>Reitsma</a:t>
            </a:r>
            <a:r>
              <a:rPr lang="nl-BE" sz="1200" dirty="0" smtClean="0"/>
              <a:t>, 2000)</a:t>
            </a:r>
            <a:r>
              <a:rPr lang="en-US" sz="1200" i="1" dirty="0" smtClean="0">
                <a:solidFill>
                  <a:srgbClr val="0070C0"/>
                </a:solidFill>
              </a:rPr>
              <a:t> </a:t>
            </a:r>
          </a:p>
          <a:p>
            <a:pPr marL="447675" lvl="2" indent="-265113">
              <a:buFont typeface="Arial Unicode MS" pitchFamily="34" charset="-128"/>
              <a:buNone/>
              <a:defRPr/>
            </a:pPr>
            <a:endParaRPr lang="nl-BE" dirty="0" smtClean="0"/>
          </a:p>
          <a:p>
            <a:pPr>
              <a:buFontTx/>
              <a:buNone/>
              <a:defRPr/>
            </a:pPr>
            <a:r>
              <a:rPr lang="en-US" sz="2400" i="1" dirty="0" smtClean="0">
                <a:solidFill>
                  <a:srgbClr val="0070C0"/>
                </a:solidFill>
              </a:rPr>
              <a:t>Math tests (60’)</a:t>
            </a:r>
            <a:endParaRPr lang="nl-BE" sz="2000" i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dirty="0" smtClean="0"/>
              <a:t>  </a:t>
            </a:r>
            <a:r>
              <a:rPr lang="en-US" sz="2400" dirty="0" smtClean="0"/>
              <a:t>TTR </a:t>
            </a:r>
            <a:r>
              <a:rPr lang="en-US" sz="1200" dirty="0" smtClean="0"/>
              <a:t>(de </a:t>
            </a:r>
            <a:r>
              <a:rPr lang="en-US" sz="1200" dirty="0" err="1" smtClean="0"/>
              <a:t>Vos</a:t>
            </a:r>
            <a:r>
              <a:rPr lang="en-US" sz="1200" dirty="0" smtClean="0"/>
              <a:t>, 1992)</a:t>
            </a:r>
            <a:endParaRPr lang="nl-BE" sz="1200" dirty="0" smtClean="0"/>
          </a:p>
          <a:p>
            <a:pPr lvl="2">
              <a:buFont typeface="Wingdings" pitchFamily="2" charset="2"/>
              <a:buChar char="§"/>
              <a:defRPr/>
            </a:pPr>
            <a:r>
              <a:rPr lang="nl-BE" sz="2000" dirty="0" err="1" smtClean="0"/>
              <a:t>Fact</a:t>
            </a:r>
            <a:r>
              <a:rPr lang="nl-BE" sz="2000" dirty="0" smtClean="0"/>
              <a:t> </a:t>
            </a:r>
            <a:r>
              <a:rPr lang="nl-BE" sz="2000" dirty="0" err="1" smtClean="0"/>
              <a:t>retrieval</a:t>
            </a:r>
            <a:endParaRPr lang="nl-BE" sz="2000" dirty="0" smtClean="0"/>
          </a:p>
          <a:p>
            <a:pPr marL="179388" lvl="1" indent="204788">
              <a:buFont typeface="Wingdings" pitchFamily="2" charset="2"/>
              <a:buChar char="Ø"/>
              <a:tabLst>
                <a:tab pos="538163" algn="l"/>
              </a:tabLst>
              <a:defRPr/>
            </a:pPr>
            <a:r>
              <a:rPr lang="nl-BE" sz="2400" dirty="0" smtClean="0"/>
              <a:t> </a:t>
            </a:r>
            <a:r>
              <a:rPr lang="nl-BE" sz="2400" dirty="0" err="1" smtClean="0"/>
              <a:t>Courtrai’s</a:t>
            </a:r>
            <a:r>
              <a:rPr lang="nl-BE" sz="2400" dirty="0" smtClean="0"/>
              <a:t> </a:t>
            </a:r>
            <a:r>
              <a:rPr lang="nl-BE" sz="2400" dirty="0" err="1" smtClean="0"/>
              <a:t>Arithmetic</a:t>
            </a:r>
            <a:r>
              <a:rPr lang="nl-BE" sz="2400" dirty="0" smtClean="0"/>
              <a:t> </a:t>
            </a:r>
            <a:r>
              <a:rPr lang="nl-BE" sz="2400" dirty="0" err="1" smtClean="0"/>
              <a:t>Test-Revised</a:t>
            </a:r>
            <a:r>
              <a:rPr lang="nl-BE" sz="2400" dirty="0" smtClean="0"/>
              <a:t> </a:t>
            </a:r>
            <a:r>
              <a:rPr lang="nl-BE" sz="1200" dirty="0" smtClean="0"/>
              <a:t>(</a:t>
            </a:r>
            <a:r>
              <a:rPr lang="nl-BE" sz="1200" dirty="0" err="1" smtClean="0"/>
              <a:t>Baudonck</a:t>
            </a:r>
            <a:r>
              <a:rPr lang="nl-BE" sz="1200" dirty="0" smtClean="0"/>
              <a:t> et al., 2006)</a:t>
            </a:r>
            <a:endParaRPr lang="nl-BE" sz="1800" dirty="0" smtClean="0"/>
          </a:p>
          <a:p>
            <a:pPr lvl="2">
              <a:buFont typeface="Wingdings" pitchFamily="2" charset="2"/>
              <a:buChar char="§"/>
              <a:defRPr/>
            </a:pPr>
            <a:r>
              <a:rPr lang="nl-BE" sz="2000" dirty="0" err="1" smtClean="0"/>
              <a:t>Procedural</a:t>
            </a:r>
            <a:r>
              <a:rPr lang="nl-BE" sz="2000" dirty="0" smtClean="0"/>
              <a:t> </a:t>
            </a:r>
            <a:r>
              <a:rPr lang="nl-BE" sz="2000" dirty="0" err="1" smtClean="0"/>
              <a:t>knowledge</a:t>
            </a:r>
            <a:r>
              <a:rPr lang="nl-BE" sz="2000" dirty="0" smtClean="0"/>
              <a:t>  </a:t>
            </a: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endParaRPr lang="nl-BE" sz="2000" dirty="0" smtClean="0">
              <a:solidFill>
                <a:srgbClr val="606060"/>
              </a:solidFill>
            </a:endParaRPr>
          </a:p>
        </p:txBody>
      </p:sp>
      <p:pic>
        <p:nvPicPr>
          <p:cNvPr id="20483" name="Afbeelding 4" descr="http://www.jouwpagina.nl/fotos3/jufevelien/rekenen.jpg"/>
          <p:cNvPicPr>
            <a:picLocks noChangeAspect="1" noChangeArrowheads="1"/>
          </p:cNvPicPr>
          <p:nvPr/>
        </p:nvPicPr>
        <p:blipFill>
          <a:blip r:embed="rId3"/>
          <a:srcRect l="1408" b="22536"/>
          <a:stretch>
            <a:fillRect/>
          </a:stretch>
        </p:blipFill>
        <p:spPr bwMode="auto">
          <a:xfrm>
            <a:off x="5500688" y="2143125"/>
            <a:ext cx="29051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571500" y="1214438"/>
            <a:ext cx="8072438" cy="4697412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nl-BE" sz="2800" b="1" dirty="0" err="1" smtClean="0">
                <a:solidFill>
                  <a:srgbClr val="C00000"/>
                </a:solidFill>
              </a:rPr>
              <a:t>Children</a:t>
            </a:r>
            <a:r>
              <a:rPr lang="nl-BE" sz="2800" b="1" dirty="0" smtClean="0">
                <a:solidFill>
                  <a:srgbClr val="C00000"/>
                </a:solidFill>
              </a:rPr>
              <a:t>: </a:t>
            </a:r>
            <a:r>
              <a:rPr lang="nl-BE" sz="2800" b="1" dirty="0" err="1" smtClean="0">
                <a:solidFill>
                  <a:srgbClr val="C00000"/>
                </a:solidFill>
              </a:rPr>
              <a:t>Session</a:t>
            </a:r>
            <a:r>
              <a:rPr lang="nl-BE" sz="2800" b="1" dirty="0" smtClean="0">
                <a:solidFill>
                  <a:srgbClr val="C00000"/>
                </a:solidFill>
              </a:rPr>
              <a:t> 2 (50’)</a:t>
            </a:r>
            <a:endParaRPr lang="nl-BE" sz="2800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endParaRPr lang="nl-BE" sz="2400" i="1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r>
              <a:rPr lang="nl-BE" sz="2400" i="1" dirty="0" err="1" smtClean="0">
                <a:solidFill>
                  <a:srgbClr val="0070C0"/>
                </a:solidFill>
              </a:rPr>
              <a:t>Intelligence</a:t>
            </a:r>
            <a:r>
              <a:rPr lang="nl-BE" sz="2400" i="1" dirty="0" smtClean="0">
                <a:solidFill>
                  <a:srgbClr val="0070C0"/>
                </a:solidFill>
              </a:rPr>
              <a:t> test (40’)</a:t>
            </a:r>
          </a:p>
          <a:p>
            <a:pPr marL="177800" lvl="2" indent="357188">
              <a:buFont typeface="Wingdings" pitchFamily="2" charset="2"/>
              <a:buChar char="Ø"/>
              <a:defRPr/>
            </a:pPr>
            <a:r>
              <a:rPr lang="nl-BE" dirty="0" err="1" smtClean="0"/>
              <a:t>Abbreviated</a:t>
            </a:r>
            <a:r>
              <a:rPr lang="nl-BE" dirty="0" smtClean="0"/>
              <a:t> WISC-III</a:t>
            </a:r>
            <a:r>
              <a:rPr lang="nl-BE" baseline="30000" dirty="0" smtClean="0"/>
              <a:t>NL </a:t>
            </a:r>
          </a:p>
          <a:p>
            <a:pPr marL="177800" lvl="2" indent="357188">
              <a:buFont typeface="Arial Unicode MS" pitchFamily="34" charset="-128"/>
              <a:buNone/>
              <a:defRPr/>
            </a:pPr>
            <a:r>
              <a:rPr lang="nl-BE" sz="1400" dirty="0" smtClean="0"/>
              <a:t>(</a:t>
            </a:r>
            <a:r>
              <a:rPr lang="nl-BE" sz="1400" dirty="0" err="1" smtClean="0"/>
              <a:t>Wechsler</a:t>
            </a:r>
            <a:r>
              <a:rPr lang="nl-BE" sz="1400" dirty="0" smtClean="0"/>
              <a:t> et al., 2002; </a:t>
            </a:r>
            <a:r>
              <a:rPr lang="nl-BE" sz="1400" dirty="0" err="1" smtClean="0"/>
              <a:t>Grégoire</a:t>
            </a:r>
            <a:r>
              <a:rPr lang="nl-BE" sz="1400" dirty="0" smtClean="0"/>
              <a:t>, 2000)</a:t>
            </a:r>
            <a:r>
              <a:rPr lang="en-US" sz="1400" i="1" dirty="0" smtClean="0">
                <a:solidFill>
                  <a:srgbClr val="0070C0"/>
                </a:solidFill>
              </a:rPr>
              <a:t> </a:t>
            </a:r>
          </a:p>
          <a:p>
            <a:pPr marL="447675" lvl="2" indent="-265113">
              <a:buFont typeface="Arial Unicode MS" pitchFamily="34" charset="-128"/>
              <a:buNone/>
              <a:defRPr/>
            </a:pPr>
            <a:endParaRPr lang="nl-BE" sz="1400" dirty="0" smtClean="0"/>
          </a:p>
          <a:p>
            <a:pPr marL="447675" lvl="2" indent="-265113">
              <a:buFont typeface="Arial Unicode MS" pitchFamily="34" charset="-128"/>
              <a:buNone/>
              <a:defRPr/>
            </a:pPr>
            <a:endParaRPr lang="nl-BE" sz="1400" dirty="0" smtClean="0"/>
          </a:p>
          <a:p>
            <a:pPr>
              <a:buFontTx/>
              <a:buNone/>
              <a:defRPr/>
            </a:pPr>
            <a:r>
              <a:rPr lang="en-US" sz="2400" i="1" dirty="0" smtClean="0">
                <a:solidFill>
                  <a:srgbClr val="0070C0"/>
                </a:solidFill>
              </a:rPr>
              <a:t>Reading </a:t>
            </a:r>
            <a:r>
              <a:rPr lang="en-US" sz="2400" i="1" smtClean="0">
                <a:solidFill>
                  <a:srgbClr val="0070C0"/>
                </a:solidFill>
              </a:rPr>
              <a:t>tests (10</a:t>
            </a:r>
            <a:r>
              <a:rPr lang="en-US" sz="2400" i="1" dirty="0" smtClean="0">
                <a:solidFill>
                  <a:srgbClr val="0070C0"/>
                </a:solidFill>
              </a:rPr>
              <a:t>’)</a:t>
            </a:r>
            <a:endParaRPr lang="nl-BE" sz="2000" i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dirty="0" smtClean="0"/>
              <a:t>  </a:t>
            </a:r>
            <a:r>
              <a:rPr lang="en-US" sz="2400" dirty="0" smtClean="0"/>
              <a:t>One Minute Test </a:t>
            </a:r>
            <a:r>
              <a:rPr lang="nl-BE" sz="1200" dirty="0" smtClean="0"/>
              <a:t>(</a:t>
            </a:r>
            <a:r>
              <a:rPr lang="nl-BE" sz="1200" dirty="0" err="1" smtClean="0"/>
              <a:t>Brus</a:t>
            </a:r>
            <a:r>
              <a:rPr lang="nl-BE" sz="1200" dirty="0" smtClean="0"/>
              <a:t> &amp; Voeten, 1999)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sz="2000" dirty="0" err="1" smtClean="0"/>
              <a:t>Existing</a:t>
            </a:r>
            <a:r>
              <a:rPr lang="nl-BE" sz="2000" dirty="0" smtClean="0"/>
              <a:t> </a:t>
            </a:r>
            <a:r>
              <a:rPr lang="nl-BE" sz="2000" dirty="0" err="1" smtClean="0"/>
              <a:t>words</a:t>
            </a:r>
            <a:endParaRPr lang="nl-BE" sz="2000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/>
              <a:t>  </a:t>
            </a:r>
            <a:r>
              <a:rPr lang="en-US" sz="2400" dirty="0" err="1" smtClean="0"/>
              <a:t>Klepel</a:t>
            </a:r>
            <a:r>
              <a:rPr lang="en-US" sz="2400" dirty="0" smtClean="0"/>
              <a:t> </a:t>
            </a:r>
            <a:r>
              <a:rPr lang="nl-BE" sz="1200" dirty="0" smtClean="0"/>
              <a:t>(van den Bos, Spelberg, Scheepstra &amp; de Vries, 1994)</a:t>
            </a:r>
            <a:r>
              <a:rPr lang="nl-BE" sz="2000" dirty="0" smtClean="0"/>
              <a:t> </a:t>
            </a:r>
            <a:endParaRPr lang="en-US" sz="1200" dirty="0" smtClean="0"/>
          </a:p>
          <a:p>
            <a:pPr lvl="2">
              <a:buFont typeface="Wingdings" pitchFamily="2" charset="2"/>
              <a:buChar char="§"/>
              <a:defRPr/>
            </a:pPr>
            <a:r>
              <a:rPr lang="en-US" sz="2000" dirty="0" err="1" smtClean="0"/>
              <a:t>Pseudowords</a:t>
            </a:r>
            <a:endParaRPr lang="nl-BE" sz="2000" dirty="0" smtClean="0"/>
          </a:p>
        </p:txBody>
      </p:sp>
      <p:pic>
        <p:nvPicPr>
          <p:cNvPr id="21507" name="Afbeelding 5" descr="Reading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2000250"/>
            <a:ext cx="3341688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Afbeelding 5" descr="computer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28750"/>
            <a:ext cx="3786188" cy="455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itel 1"/>
          <p:cNvSpPr>
            <a:spLocks noGrp="1"/>
          </p:cNvSpPr>
          <p:nvPr>
            <p:ph type="title"/>
          </p:nvPr>
        </p:nvSpPr>
        <p:spPr>
          <a:xfrm>
            <a:off x="428625" y="1857375"/>
            <a:ext cx="8715375" cy="428625"/>
          </a:xfrm>
          <a:noFill/>
        </p:spPr>
        <p:txBody>
          <a:bodyPr/>
          <a:lstStyle/>
          <a:p>
            <a:r>
              <a:rPr lang="nl-BE" sz="2800" b="1" smtClean="0">
                <a:solidFill>
                  <a:srgbClr val="C00000"/>
                </a:solidFill>
              </a:rPr>
              <a:t>Session 3 (90’): </a:t>
            </a:r>
            <a:endParaRPr lang="nl-BE" sz="2800" smtClean="0">
              <a:solidFill>
                <a:srgbClr val="C00000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00063" y="2357438"/>
            <a:ext cx="8405812" cy="3733800"/>
          </a:xfrm>
          <a:noFill/>
        </p:spPr>
        <p:txBody>
          <a:bodyPr/>
          <a:lstStyle/>
          <a:p>
            <a:pPr>
              <a:buFontTx/>
              <a:buNone/>
              <a:defRPr/>
            </a:pPr>
            <a:endParaRPr lang="nl-BE" sz="2800" b="1" dirty="0" smtClean="0">
              <a:solidFill>
                <a:schemeClr val="accent6"/>
              </a:solidFill>
            </a:endParaRPr>
          </a:p>
          <a:p>
            <a:pPr>
              <a:buFontTx/>
              <a:buNone/>
              <a:defRPr/>
            </a:pPr>
            <a:endParaRPr lang="nl-BE" i="1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r>
              <a:rPr lang="nl-BE" i="1" dirty="0" err="1" smtClean="0">
                <a:solidFill>
                  <a:srgbClr val="0070C0"/>
                </a:solidFill>
              </a:rPr>
              <a:t>Working</a:t>
            </a:r>
            <a:r>
              <a:rPr lang="nl-BE" i="1" dirty="0" smtClean="0">
                <a:solidFill>
                  <a:srgbClr val="0070C0"/>
                </a:solidFill>
              </a:rPr>
              <a:t> </a:t>
            </a:r>
            <a:r>
              <a:rPr lang="nl-BE" i="1" dirty="0" err="1" smtClean="0">
                <a:solidFill>
                  <a:srgbClr val="0070C0"/>
                </a:solidFill>
              </a:rPr>
              <a:t>memory</a:t>
            </a:r>
            <a:r>
              <a:rPr lang="nl-BE" i="1" dirty="0" smtClean="0">
                <a:solidFill>
                  <a:srgbClr val="0070C0"/>
                </a:solidFill>
              </a:rPr>
              <a:t> </a:t>
            </a:r>
            <a:r>
              <a:rPr lang="nl-BE" i="1" dirty="0" err="1" smtClean="0">
                <a:solidFill>
                  <a:srgbClr val="0070C0"/>
                </a:solidFill>
              </a:rPr>
              <a:t>tasks</a:t>
            </a:r>
            <a:endParaRPr lang="nl-BE" i="1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endParaRPr lang="nl-BE" b="1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endParaRPr lang="nl-BE" sz="2800" b="1" dirty="0" smtClean="0">
              <a:solidFill>
                <a:schemeClr val="accent6"/>
              </a:solidFill>
            </a:endParaRPr>
          </a:p>
          <a:p>
            <a:pPr>
              <a:buFontTx/>
              <a:buNone/>
              <a:defRPr/>
            </a:pPr>
            <a:r>
              <a:rPr lang="nl-BE" sz="2800" b="1" dirty="0" smtClean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sz="1400" dirty="0" smtClean="0">
              <a:latin typeface="Times New Roman" charset="0"/>
              <a:cs typeface="Arial" charset="0"/>
            </a:endParaRPr>
          </a:p>
          <a:p>
            <a:pPr algn="r">
              <a:defRPr/>
            </a:pPr>
            <a: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  <a:t/>
            </a:r>
            <a:b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</a:br>
            <a:endParaRPr lang="en-GB" sz="1400" dirty="0" smtClean="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00063" y="2357438"/>
            <a:ext cx="8405812" cy="3733800"/>
          </a:xfrm>
          <a:noFill/>
        </p:spPr>
        <p:txBody>
          <a:bodyPr/>
          <a:lstStyle/>
          <a:p>
            <a:pPr>
              <a:buFontTx/>
              <a:buNone/>
              <a:defRPr/>
            </a:pPr>
            <a:endParaRPr lang="nl-BE" sz="2800" b="1" dirty="0" smtClean="0">
              <a:solidFill>
                <a:schemeClr val="accent6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nl-BE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WMTB-C &amp; AWMA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nl-BE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Span </a:t>
            </a:r>
            <a:r>
              <a:rPr lang="nl-BE" sz="2800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tasks</a:t>
            </a:r>
            <a:endParaRPr lang="nl-BE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nl-BE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6 trials/span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nl-BE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≥ 3 </a:t>
            </a:r>
            <a:r>
              <a:rPr lang="nl-BE" sz="2800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errors</a:t>
            </a:r>
            <a:r>
              <a:rPr lang="nl-BE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/span: </a:t>
            </a:r>
            <a:r>
              <a:rPr lang="nl-BE" sz="2800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task</a:t>
            </a:r>
            <a:r>
              <a:rPr lang="nl-BE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800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discontinued</a:t>
            </a:r>
            <a:endParaRPr lang="nl-BE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nl-BE" sz="2800" b="1" dirty="0" smtClean="0">
                <a:solidFill>
                  <a:schemeClr val="accent6"/>
                </a:solidFill>
              </a:rPr>
              <a:t> </a:t>
            </a:r>
          </a:p>
        </p:txBody>
      </p:sp>
      <p:pic>
        <p:nvPicPr>
          <p:cNvPr id="23555" name="Afbeelding 5" descr="WMTB-C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1785938"/>
            <a:ext cx="3167063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sz="1400" dirty="0" smtClean="0">
              <a:latin typeface="Times New Roman" charset="0"/>
              <a:cs typeface="Arial" charset="0"/>
            </a:endParaRPr>
          </a:p>
          <a:p>
            <a:pPr algn="r">
              <a:defRPr/>
            </a:pPr>
            <a: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  <a:t/>
            </a:r>
            <a:b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</a:br>
            <a:endParaRPr lang="en-GB" sz="1400" dirty="0" smtClean="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>
          <a:xfrm>
            <a:off x="285750" y="1714500"/>
            <a:ext cx="8529638" cy="785813"/>
          </a:xfrm>
          <a:noFill/>
        </p:spPr>
        <p:txBody>
          <a:bodyPr/>
          <a:lstStyle/>
          <a:p>
            <a:r>
              <a:rPr lang="nl-BE" b="1" smtClean="0">
                <a:solidFill>
                  <a:srgbClr val="00B050"/>
                </a:solidFill>
              </a:rPr>
              <a:t>Phonological Loop : Digit Recall (DR)</a:t>
            </a:r>
            <a:endParaRPr lang="nl-BE" b="1" smtClean="0"/>
          </a:p>
        </p:txBody>
      </p:sp>
      <p:pic>
        <p:nvPicPr>
          <p:cNvPr id="24579" name="Tijdelijke aanduiding voor inhoud 4" descr="Presentatie1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50" y="3071813"/>
            <a:ext cx="1490663" cy="1439862"/>
          </a:xfrm>
          <a:ln>
            <a:solidFill>
              <a:schemeClr val="tx1"/>
            </a:solidFill>
          </a:ln>
        </p:spPr>
      </p:pic>
      <p:sp>
        <p:nvSpPr>
          <p:cNvPr id="24580" name="Tekstvak 9"/>
          <p:cNvSpPr txBox="1">
            <a:spLocks noChangeArrowheads="1"/>
          </p:cNvSpPr>
          <p:nvPr/>
        </p:nvSpPr>
        <p:spPr bwMode="auto">
          <a:xfrm>
            <a:off x="857250" y="4500563"/>
            <a:ext cx="1428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600">
                <a:latin typeface="Arial" charset="0"/>
                <a:cs typeface="Arial" charset="0"/>
              </a:rPr>
              <a:t>500 ms</a:t>
            </a:r>
          </a:p>
        </p:txBody>
      </p:sp>
      <p:sp>
        <p:nvSpPr>
          <p:cNvPr id="24581" name="Tekstvak 11"/>
          <p:cNvSpPr txBox="1">
            <a:spLocks noChangeArrowheads="1"/>
          </p:cNvSpPr>
          <p:nvPr/>
        </p:nvSpPr>
        <p:spPr bwMode="auto">
          <a:xfrm>
            <a:off x="3571875" y="4500563"/>
            <a:ext cx="1857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Arial" charset="0"/>
                <a:cs typeface="Arial" charset="0"/>
              </a:rPr>
              <a:t>1000 ms/digit;</a:t>
            </a:r>
          </a:p>
          <a:p>
            <a:r>
              <a:rPr lang="nl-BE" sz="1600">
                <a:latin typeface="Arial" charset="0"/>
                <a:cs typeface="Arial" charset="0"/>
              </a:rPr>
              <a:t>1000 ms between digits of same trial</a:t>
            </a:r>
          </a:p>
        </p:txBody>
      </p:sp>
      <p:pic>
        <p:nvPicPr>
          <p:cNvPr id="24582" name="Afbeelding 13" descr="Presentatie2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3071813"/>
            <a:ext cx="1500188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583" name="Afbeelding 21" descr="geluid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5" y="3500438"/>
            <a:ext cx="582613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Afbeelding 22" descr="herhaal.bmp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3071813"/>
            <a:ext cx="1500188" cy="1446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sz="1400" dirty="0" smtClean="0">
              <a:latin typeface="Times New Roman" charset="0"/>
              <a:cs typeface="Arial" charset="0"/>
            </a:endParaRPr>
          </a:p>
          <a:p>
            <a:pPr algn="r">
              <a:defRPr/>
            </a:pPr>
            <a: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  <a:t/>
            </a:r>
            <a:b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</a:br>
            <a:endParaRPr lang="en-GB" sz="1400" dirty="0" smtClean="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>
          <a:xfrm>
            <a:off x="285750" y="1714500"/>
            <a:ext cx="8529638" cy="785813"/>
          </a:xfrm>
          <a:noFill/>
        </p:spPr>
        <p:txBody>
          <a:bodyPr/>
          <a:lstStyle/>
          <a:p>
            <a:r>
              <a:rPr lang="nl-BE" b="1" smtClean="0">
                <a:solidFill>
                  <a:srgbClr val="00B050"/>
                </a:solidFill>
              </a:rPr>
              <a:t>Phonological Loop : Word Recall (WR)</a:t>
            </a:r>
            <a:endParaRPr lang="nl-BE" b="1" smtClean="0"/>
          </a:p>
        </p:txBody>
      </p:sp>
      <p:pic>
        <p:nvPicPr>
          <p:cNvPr id="25603" name="Tijdelijke aanduiding voor inhoud 4" descr="Presentatie1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50" y="3071813"/>
            <a:ext cx="1490663" cy="1439862"/>
          </a:xfrm>
          <a:ln>
            <a:solidFill>
              <a:schemeClr val="tx1"/>
            </a:solidFill>
          </a:ln>
        </p:spPr>
      </p:pic>
      <p:sp>
        <p:nvSpPr>
          <p:cNvPr id="25604" name="Tekstvak 9"/>
          <p:cNvSpPr txBox="1">
            <a:spLocks noChangeArrowheads="1"/>
          </p:cNvSpPr>
          <p:nvPr/>
        </p:nvSpPr>
        <p:spPr bwMode="auto">
          <a:xfrm>
            <a:off x="857250" y="4500563"/>
            <a:ext cx="1428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600">
                <a:latin typeface="Arial" charset="0"/>
                <a:cs typeface="Arial" charset="0"/>
              </a:rPr>
              <a:t>500 ms</a:t>
            </a:r>
          </a:p>
        </p:txBody>
      </p:sp>
      <p:sp>
        <p:nvSpPr>
          <p:cNvPr id="25605" name="Tekstvak 11"/>
          <p:cNvSpPr txBox="1">
            <a:spLocks noChangeArrowheads="1"/>
          </p:cNvSpPr>
          <p:nvPr/>
        </p:nvSpPr>
        <p:spPr bwMode="auto">
          <a:xfrm>
            <a:off x="3786188" y="4500563"/>
            <a:ext cx="17859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Arial" charset="0"/>
                <a:cs typeface="Arial" charset="0"/>
              </a:rPr>
              <a:t>1000 ms/word;</a:t>
            </a:r>
          </a:p>
          <a:p>
            <a:r>
              <a:rPr lang="nl-BE" sz="1600">
                <a:latin typeface="Arial" charset="0"/>
                <a:cs typeface="Arial" charset="0"/>
              </a:rPr>
              <a:t>1000 ms between words of same trial</a:t>
            </a:r>
          </a:p>
        </p:txBody>
      </p:sp>
      <p:pic>
        <p:nvPicPr>
          <p:cNvPr id="25606" name="Afbeelding 13" descr="Presentatie2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8" y="3071813"/>
            <a:ext cx="1500187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5607" name="Afbeelding 21" descr="geluid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8" y="3571875"/>
            <a:ext cx="511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Afbeelding 22" descr="herhaal.bmp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3071813"/>
            <a:ext cx="1500188" cy="1446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sz="1400" dirty="0" smtClean="0">
              <a:latin typeface="Times New Roman" charset="0"/>
              <a:cs typeface="Arial" charset="0"/>
            </a:endParaRPr>
          </a:p>
          <a:p>
            <a:pPr algn="r">
              <a:defRPr/>
            </a:pPr>
            <a: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  <a:t/>
            </a:r>
            <a:b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</a:br>
            <a:endParaRPr lang="en-GB" sz="1400" dirty="0" smtClean="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>
          <a:xfrm>
            <a:off x="285750" y="1714500"/>
            <a:ext cx="8529638" cy="785813"/>
          </a:xfrm>
          <a:noFill/>
        </p:spPr>
        <p:txBody>
          <a:bodyPr/>
          <a:lstStyle/>
          <a:p>
            <a:r>
              <a:rPr lang="nl-BE" b="1" smtClean="0">
                <a:solidFill>
                  <a:srgbClr val="00B050"/>
                </a:solidFill>
              </a:rPr>
              <a:t>Visuospatial Sketchpad: Block Recall (BR)</a:t>
            </a:r>
            <a:endParaRPr lang="nl-BE" b="1" smtClean="0"/>
          </a:p>
        </p:txBody>
      </p:sp>
      <p:pic>
        <p:nvPicPr>
          <p:cNvPr id="26627" name="Tijdelijke aanduiding voor inhoud 4" descr="Presentatie1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50" y="3071813"/>
            <a:ext cx="1490663" cy="1439862"/>
          </a:xfrm>
          <a:ln>
            <a:solidFill>
              <a:schemeClr val="tx1"/>
            </a:solidFill>
          </a:ln>
        </p:spPr>
      </p:pic>
      <p:sp>
        <p:nvSpPr>
          <p:cNvPr id="26628" name="Tekstvak 9"/>
          <p:cNvSpPr txBox="1">
            <a:spLocks noChangeArrowheads="1"/>
          </p:cNvSpPr>
          <p:nvPr/>
        </p:nvSpPr>
        <p:spPr bwMode="auto">
          <a:xfrm>
            <a:off x="857250" y="4500563"/>
            <a:ext cx="1428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600">
                <a:latin typeface="Arial" charset="0"/>
                <a:cs typeface="Arial" charset="0"/>
              </a:rPr>
              <a:t>500 ms</a:t>
            </a:r>
          </a:p>
        </p:txBody>
      </p:sp>
      <p:sp>
        <p:nvSpPr>
          <p:cNvPr id="26629" name="Tekstvak 11"/>
          <p:cNvSpPr txBox="1">
            <a:spLocks noChangeArrowheads="1"/>
          </p:cNvSpPr>
          <p:nvPr/>
        </p:nvSpPr>
        <p:spPr bwMode="auto">
          <a:xfrm>
            <a:off x="3571875" y="4572000"/>
            <a:ext cx="17859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Arial" charset="0"/>
                <a:cs typeface="Arial" charset="0"/>
              </a:rPr>
              <a:t>1000 ms/block;</a:t>
            </a:r>
          </a:p>
          <a:p>
            <a:r>
              <a:rPr lang="nl-BE" sz="1600">
                <a:latin typeface="Arial" charset="0"/>
                <a:cs typeface="Arial" charset="0"/>
              </a:rPr>
              <a:t>1000 ms between blocks of same trial</a:t>
            </a:r>
          </a:p>
        </p:txBody>
      </p:sp>
      <p:pic>
        <p:nvPicPr>
          <p:cNvPr id="26630" name="Afbeelding 12" descr="cs_basis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3071813"/>
            <a:ext cx="1500188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6631" name="Afbeelding 14" descr="cs_6.bmp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13" y="3071813"/>
            <a:ext cx="1500187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sz="1400" dirty="0" smtClean="0">
              <a:latin typeface="Times New Roman" charset="0"/>
              <a:cs typeface="Arial" charset="0"/>
            </a:endParaRPr>
          </a:p>
          <a:p>
            <a:pPr algn="r">
              <a:defRPr/>
            </a:pPr>
            <a: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  <a:t/>
            </a:r>
            <a:b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</a:br>
            <a:endParaRPr lang="en-GB" sz="1400" dirty="0" smtClean="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285750" y="1714500"/>
            <a:ext cx="8529638" cy="785813"/>
          </a:xfrm>
          <a:noFill/>
        </p:spPr>
        <p:txBody>
          <a:bodyPr/>
          <a:lstStyle/>
          <a:p>
            <a:r>
              <a:rPr lang="nl-BE" b="1" smtClean="0">
                <a:solidFill>
                  <a:srgbClr val="00B050"/>
                </a:solidFill>
              </a:rPr>
              <a:t>Central Executive: Listening Recall (LR)</a:t>
            </a:r>
            <a:endParaRPr lang="nl-BE" b="1" smtClean="0"/>
          </a:p>
        </p:txBody>
      </p:sp>
      <p:pic>
        <p:nvPicPr>
          <p:cNvPr id="27651" name="Tijdelijke aanduiding voor inhoud 4" descr="Presentatie1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71563" y="3071813"/>
            <a:ext cx="1119187" cy="1079500"/>
          </a:xfrm>
          <a:ln>
            <a:solidFill>
              <a:schemeClr val="tx1"/>
            </a:solidFill>
          </a:ln>
        </p:spPr>
      </p:pic>
      <p:sp>
        <p:nvSpPr>
          <p:cNvPr id="27652" name="Tekstvak 9"/>
          <p:cNvSpPr txBox="1">
            <a:spLocks noChangeArrowheads="1"/>
          </p:cNvSpPr>
          <p:nvPr/>
        </p:nvSpPr>
        <p:spPr bwMode="auto">
          <a:xfrm>
            <a:off x="928688" y="4143375"/>
            <a:ext cx="1428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600">
                <a:latin typeface="Arial" charset="0"/>
                <a:cs typeface="Arial" charset="0"/>
              </a:rPr>
              <a:t>500 ms</a:t>
            </a:r>
          </a:p>
        </p:txBody>
      </p:sp>
      <p:sp>
        <p:nvSpPr>
          <p:cNvPr id="27653" name="Tekstvak 11"/>
          <p:cNvSpPr txBox="1">
            <a:spLocks noChangeArrowheads="1"/>
          </p:cNvSpPr>
          <p:nvPr/>
        </p:nvSpPr>
        <p:spPr bwMode="auto">
          <a:xfrm>
            <a:off x="3071813" y="4143375"/>
            <a:ext cx="12144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Arial" charset="0"/>
                <a:cs typeface="Arial" charset="0"/>
              </a:rPr>
              <a:t>2000 ms</a:t>
            </a:r>
          </a:p>
        </p:txBody>
      </p:sp>
      <p:pic>
        <p:nvPicPr>
          <p:cNvPr id="27654" name="Afbeelding 13" descr="Presentatie2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3071813"/>
            <a:ext cx="1125537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7655" name="Afbeelding 21" descr="geluid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3429000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Afbeelding 22" descr="herhaal.bmp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0" y="3071813"/>
            <a:ext cx="112077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7657" name="Afbeelding 15" descr="woorden.bmp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75" y="3071813"/>
            <a:ext cx="1143000" cy="1071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sz="1400" dirty="0" smtClean="0">
              <a:latin typeface="Times New Roman" charset="0"/>
              <a:cs typeface="Arial" charset="0"/>
            </a:endParaRPr>
          </a:p>
          <a:p>
            <a:pPr algn="r">
              <a:defRPr/>
            </a:pPr>
            <a: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  <a:t/>
            </a:r>
            <a:b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</a:br>
            <a:endParaRPr lang="en-GB" sz="1400" dirty="0" smtClean="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>
          <a:xfrm>
            <a:off x="785813" y="1357313"/>
            <a:ext cx="7243762" cy="428625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r>
              <a:rPr lang="nl-BE" sz="2800" b="1" smtClean="0">
                <a:solidFill>
                  <a:srgbClr val="0070C0"/>
                </a:solidFill>
              </a:rPr>
              <a:t>Overview</a:t>
            </a:r>
          </a:p>
        </p:txBody>
      </p:sp>
      <p:sp>
        <p:nvSpPr>
          <p:cNvPr id="10243" name="Ondertitel 2"/>
          <p:cNvSpPr>
            <a:spLocks noGrp="1"/>
          </p:cNvSpPr>
          <p:nvPr>
            <p:ph type="subTitle" idx="1"/>
          </p:nvPr>
        </p:nvSpPr>
        <p:spPr>
          <a:xfrm>
            <a:off x="785813" y="1785938"/>
            <a:ext cx="7548562" cy="4286250"/>
          </a:xfrm>
          <a:noFill/>
        </p:spPr>
        <p:txBody>
          <a:bodyPr/>
          <a:lstStyle/>
          <a:p>
            <a:pPr>
              <a:buFontTx/>
              <a:buAutoNum type="arabicPeriod"/>
              <a:defRPr/>
            </a:pPr>
            <a:r>
              <a:rPr lang="nl-BE" sz="2000" b="1" dirty="0" smtClean="0">
                <a:solidFill>
                  <a:srgbClr val="00B050"/>
                </a:solidFill>
              </a:rPr>
              <a:t>THEORETICAL BACKGROUND</a:t>
            </a:r>
          </a:p>
          <a:p>
            <a:pPr marL="717550" lvl="1" indent="-333375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nl-BE" sz="2000" dirty="0" err="1" smtClean="0">
                <a:solidFill>
                  <a:srgbClr val="595959"/>
                </a:solidFill>
              </a:rPr>
              <a:t>Mathematical</a:t>
            </a:r>
            <a:r>
              <a:rPr lang="nl-BE" sz="2000" dirty="0" smtClean="0">
                <a:solidFill>
                  <a:srgbClr val="595959"/>
                </a:solidFill>
              </a:rPr>
              <a:t> </a:t>
            </a:r>
            <a:r>
              <a:rPr lang="nl-BE" sz="2000" dirty="0" err="1" smtClean="0">
                <a:solidFill>
                  <a:srgbClr val="595959"/>
                </a:solidFill>
              </a:rPr>
              <a:t>disabilities</a:t>
            </a:r>
            <a:r>
              <a:rPr lang="nl-BE" sz="2000" dirty="0" smtClean="0">
                <a:solidFill>
                  <a:srgbClr val="595959"/>
                </a:solidFill>
              </a:rPr>
              <a:t> (MD)</a:t>
            </a:r>
          </a:p>
          <a:p>
            <a:pPr marL="717550" lvl="1" indent="-333375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nl-BE" sz="2000" dirty="0" err="1" smtClean="0">
                <a:solidFill>
                  <a:srgbClr val="595959"/>
                </a:solidFill>
              </a:rPr>
              <a:t>Working</a:t>
            </a:r>
            <a:r>
              <a:rPr lang="nl-BE" sz="2000" dirty="0" smtClean="0">
                <a:solidFill>
                  <a:srgbClr val="595959"/>
                </a:solidFill>
              </a:rPr>
              <a:t> </a:t>
            </a:r>
            <a:r>
              <a:rPr lang="nl-BE" sz="2000" dirty="0" err="1" smtClean="0">
                <a:solidFill>
                  <a:srgbClr val="595959"/>
                </a:solidFill>
              </a:rPr>
              <a:t>memory</a:t>
            </a:r>
            <a:endParaRPr lang="nl-BE" sz="2000" dirty="0" smtClean="0">
              <a:solidFill>
                <a:srgbClr val="595959"/>
              </a:solidFill>
            </a:endParaRPr>
          </a:p>
          <a:p>
            <a:pPr marL="717550" lvl="1" indent="-333375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nl-BE" sz="2000" dirty="0" err="1" smtClean="0">
                <a:solidFill>
                  <a:srgbClr val="595959"/>
                </a:solidFill>
              </a:rPr>
              <a:t>Working</a:t>
            </a:r>
            <a:r>
              <a:rPr lang="nl-BE" sz="2000" dirty="0" smtClean="0">
                <a:solidFill>
                  <a:srgbClr val="595959"/>
                </a:solidFill>
              </a:rPr>
              <a:t> </a:t>
            </a:r>
            <a:r>
              <a:rPr lang="nl-BE" sz="2000" dirty="0" err="1" smtClean="0">
                <a:solidFill>
                  <a:srgbClr val="595959"/>
                </a:solidFill>
              </a:rPr>
              <a:t>memory</a:t>
            </a:r>
            <a:r>
              <a:rPr lang="nl-BE" sz="2000" dirty="0" smtClean="0">
                <a:solidFill>
                  <a:srgbClr val="595959"/>
                </a:solidFill>
              </a:rPr>
              <a:t> and MD</a:t>
            </a:r>
          </a:p>
          <a:p>
            <a:pPr marL="717550" lvl="1" indent="-333375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nl-BE" sz="2000" dirty="0" smtClean="0">
                <a:solidFill>
                  <a:srgbClr val="595959"/>
                </a:solidFill>
              </a:rPr>
              <a:t>Reading and spelling in MD</a:t>
            </a:r>
            <a:endParaRPr lang="nl-BE" sz="1200" dirty="0" smtClean="0">
              <a:solidFill>
                <a:srgbClr val="595959"/>
              </a:solidFill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nl-BE" sz="2000" b="1" dirty="0" smtClean="0">
                <a:solidFill>
                  <a:srgbClr val="00B050"/>
                </a:solidFill>
              </a:rPr>
              <a:t>2.   METHOD</a:t>
            </a:r>
          </a:p>
          <a:p>
            <a:pPr marL="723900" indent="-3683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nl-BE" sz="2000" dirty="0" smtClean="0">
                <a:solidFill>
                  <a:srgbClr val="595959"/>
                </a:solidFill>
              </a:rPr>
              <a:t>Research </a:t>
            </a:r>
            <a:r>
              <a:rPr lang="nl-BE" sz="2000" dirty="0" err="1" smtClean="0">
                <a:solidFill>
                  <a:srgbClr val="595959"/>
                </a:solidFill>
              </a:rPr>
              <a:t>questions</a:t>
            </a:r>
            <a:r>
              <a:rPr lang="nl-BE" sz="2000" dirty="0" smtClean="0">
                <a:solidFill>
                  <a:srgbClr val="595959"/>
                </a:solidFill>
              </a:rPr>
              <a:t> </a:t>
            </a:r>
          </a:p>
          <a:p>
            <a:pPr marL="723900" indent="-3683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nl-BE" sz="2000" dirty="0" err="1" smtClean="0">
                <a:solidFill>
                  <a:srgbClr val="595959"/>
                </a:solidFill>
              </a:rPr>
              <a:t>Instruments</a:t>
            </a:r>
            <a:endParaRPr lang="nl-BE" sz="2000" dirty="0" smtClean="0">
              <a:solidFill>
                <a:srgbClr val="595959"/>
              </a:solidFill>
            </a:endParaRPr>
          </a:p>
          <a:p>
            <a:pPr marL="723900" indent="-3683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nl-BE" sz="2000" dirty="0" smtClean="0">
                <a:solidFill>
                  <a:srgbClr val="595959"/>
                </a:solidFill>
              </a:rPr>
              <a:t>Procedure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nl-BE" sz="1200" dirty="0" smtClean="0">
              <a:solidFill>
                <a:srgbClr val="595959"/>
              </a:solidFill>
            </a:endParaRPr>
          </a:p>
          <a:p>
            <a:pPr>
              <a:buFontTx/>
              <a:buAutoNum type="arabicPeriod" startAt="3"/>
              <a:defRPr/>
            </a:pPr>
            <a:r>
              <a:rPr lang="nl-BE" sz="2000" b="1" dirty="0" smtClean="0">
                <a:solidFill>
                  <a:srgbClr val="00B050"/>
                </a:solidFill>
              </a:rPr>
              <a:t>RESULTS</a:t>
            </a:r>
          </a:p>
          <a:p>
            <a:pPr>
              <a:buFontTx/>
              <a:buNone/>
              <a:defRPr/>
            </a:pPr>
            <a:endParaRPr lang="nl-BE" sz="1200" b="1" dirty="0" smtClean="0">
              <a:solidFill>
                <a:srgbClr val="00B050"/>
              </a:solidFill>
            </a:endParaRPr>
          </a:p>
          <a:p>
            <a:pPr>
              <a:buFontTx/>
              <a:buNone/>
              <a:defRPr/>
            </a:pPr>
            <a:r>
              <a:rPr lang="nl-BE" sz="2000" b="1" dirty="0" smtClean="0">
                <a:solidFill>
                  <a:srgbClr val="00B050"/>
                </a:solidFill>
              </a:rPr>
              <a:t>4.  DISCUSSION &amp; CONCLUSION</a:t>
            </a:r>
            <a:endParaRPr lang="nl-BE" sz="1800" b="1" dirty="0" smtClean="0">
              <a:solidFill>
                <a:srgbClr val="00B050"/>
              </a:solidFill>
            </a:endParaRPr>
          </a:p>
          <a:p>
            <a:pPr>
              <a:buFontTx/>
              <a:buNone/>
              <a:defRPr/>
            </a:pPr>
            <a:endParaRPr lang="nl-BE" sz="1200" b="1" dirty="0" smtClean="0">
              <a:solidFill>
                <a:srgbClr val="00B050"/>
              </a:solidFill>
            </a:endParaRPr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>
          <a:xfrm>
            <a:off x="285750" y="1714500"/>
            <a:ext cx="8529638" cy="785813"/>
          </a:xfrm>
          <a:noFill/>
        </p:spPr>
        <p:txBody>
          <a:bodyPr/>
          <a:lstStyle/>
          <a:p>
            <a:r>
              <a:rPr lang="nl-BE" b="1" smtClean="0">
                <a:solidFill>
                  <a:srgbClr val="00B050"/>
                </a:solidFill>
              </a:rPr>
              <a:t>Central Executive: Spatial Span (Spsp)</a:t>
            </a:r>
            <a:endParaRPr lang="nl-BE" b="1" smtClean="0"/>
          </a:p>
        </p:txBody>
      </p:sp>
      <p:pic>
        <p:nvPicPr>
          <p:cNvPr id="28675" name="Tijdelijke aanduiding voor inhoud 4" descr="Presentatie1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50" y="3071813"/>
            <a:ext cx="1119188" cy="1079500"/>
          </a:xfrm>
          <a:ln>
            <a:solidFill>
              <a:schemeClr val="tx1"/>
            </a:solidFill>
          </a:ln>
        </p:spPr>
      </p:pic>
      <p:sp>
        <p:nvSpPr>
          <p:cNvPr id="28676" name="Tekstvak 9"/>
          <p:cNvSpPr txBox="1">
            <a:spLocks noChangeArrowheads="1"/>
          </p:cNvSpPr>
          <p:nvPr/>
        </p:nvSpPr>
        <p:spPr bwMode="auto">
          <a:xfrm>
            <a:off x="857250" y="4143375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600">
                <a:latin typeface="Arial" charset="0"/>
                <a:cs typeface="Arial" charset="0"/>
              </a:rPr>
              <a:t>500 ms</a:t>
            </a:r>
          </a:p>
        </p:txBody>
      </p:sp>
      <p:sp>
        <p:nvSpPr>
          <p:cNvPr id="28677" name="Tekstvak 11"/>
          <p:cNvSpPr txBox="1">
            <a:spLocks noChangeArrowheads="1"/>
          </p:cNvSpPr>
          <p:nvPr/>
        </p:nvSpPr>
        <p:spPr bwMode="auto">
          <a:xfrm>
            <a:off x="2714625" y="4143375"/>
            <a:ext cx="2214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600">
                <a:latin typeface="Arial" charset="0"/>
                <a:cs typeface="Arial" charset="0"/>
              </a:rPr>
              <a:t>  unlimited</a:t>
            </a:r>
          </a:p>
        </p:txBody>
      </p:sp>
      <p:pic>
        <p:nvPicPr>
          <p:cNvPr id="28678" name="Afbeelding 16" descr="ssbasisrechts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25" y="3071813"/>
            <a:ext cx="1143000" cy="1071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679" name="Afbeelding 17" descr="sslinks1l.bmp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3071813"/>
            <a:ext cx="1143000" cy="1071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8680" name="Tekstvak 20"/>
          <p:cNvSpPr txBox="1">
            <a:spLocks noChangeArrowheads="1"/>
          </p:cNvSpPr>
          <p:nvPr/>
        </p:nvSpPr>
        <p:spPr bwMode="auto">
          <a:xfrm>
            <a:off x="5572125" y="4143375"/>
            <a:ext cx="13573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600">
                <a:latin typeface="Arial" charset="0"/>
                <a:cs typeface="Arial" charset="0"/>
              </a:rPr>
              <a:t>500 ms</a:t>
            </a:r>
          </a:p>
        </p:txBody>
      </p:sp>
      <p:pic>
        <p:nvPicPr>
          <p:cNvPr id="28681" name="Afbeelding 23" descr="herhaal.bmp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63" y="3071813"/>
            <a:ext cx="1143000" cy="1071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682" name="Afbeelding 24" descr="driehoek.bmp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15250" y="3071813"/>
            <a:ext cx="1143000" cy="1071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" name="Tijdelijke aanduiding voor voettekst 3"/>
          <p:cNvSpPr txBox="1">
            <a:spLocks/>
          </p:cNvSpPr>
          <p:nvPr/>
        </p:nvSpPr>
        <p:spPr bwMode="auto">
          <a:xfrm>
            <a:off x="1357313" y="6143625"/>
            <a:ext cx="735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Weerdt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et al. – Working memory in children with mathematical  disabilities</a:t>
            </a:r>
          </a:p>
          <a:p>
            <a:pPr lvl="0" algn="ctr">
              <a:defRPr/>
            </a:pPr>
            <a:r>
              <a:rPr lang="en-US" sz="1100" dirty="0" err="1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Rekengroep</a:t>
            </a:r>
            <a:r>
              <a:rPr lang="en-US" sz="11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  - 25/01/2011</a:t>
            </a:r>
          </a:p>
          <a:p>
            <a:pPr algn="ctr">
              <a:defRPr/>
            </a:pPr>
            <a:endParaRPr lang="nl-BE" sz="1400" dirty="0">
              <a:latin typeface="Times New Roman" charset="0"/>
              <a:cs typeface="Arial" charset="0"/>
            </a:endParaRPr>
          </a:p>
          <a:p>
            <a:pPr algn="r">
              <a:defRPr/>
            </a:pPr>
            <a:r>
              <a:rPr lang="en-US" sz="1400" b="1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  <a:t/>
            </a:r>
            <a:br>
              <a:rPr lang="en-US" sz="1400" b="1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</a:br>
            <a:endParaRPr lang="en-GB" sz="1400" dirty="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285750" y="1714500"/>
            <a:ext cx="8529638" cy="785813"/>
          </a:xfrm>
          <a:noFill/>
        </p:spPr>
        <p:txBody>
          <a:bodyPr/>
          <a:lstStyle/>
          <a:p>
            <a:r>
              <a:rPr lang="nl-BE" sz="2800" b="1" smtClean="0">
                <a:solidFill>
                  <a:srgbClr val="00B050"/>
                </a:solidFill>
              </a:rPr>
              <a:t>Central Executive : Backward Digit Recall (BDR)</a:t>
            </a:r>
            <a:endParaRPr lang="nl-BE" sz="2800" b="1" smtClean="0"/>
          </a:p>
        </p:txBody>
      </p:sp>
      <p:pic>
        <p:nvPicPr>
          <p:cNvPr id="29699" name="Tijdelijke aanduiding voor inhoud 4" descr="Presentatie1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00188" y="3071813"/>
            <a:ext cx="1490662" cy="1439862"/>
          </a:xfrm>
          <a:ln>
            <a:solidFill>
              <a:schemeClr val="tx1"/>
            </a:solidFill>
          </a:ln>
        </p:spPr>
      </p:pic>
      <p:sp>
        <p:nvSpPr>
          <p:cNvPr id="29700" name="Tekstvak 9"/>
          <p:cNvSpPr txBox="1">
            <a:spLocks noChangeArrowheads="1"/>
          </p:cNvSpPr>
          <p:nvPr/>
        </p:nvSpPr>
        <p:spPr bwMode="auto">
          <a:xfrm>
            <a:off x="1571625" y="4500563"/>
            <a:ext cx="1428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600">
                <a:latin typeface="Arial" charset="0"/>
                <a:cs typeface="Arial" charset="0"/>
              </a:rPr>
              <a:t>500 ms</a:t>
            </a:r>
          </a:p>
        </p:txBody>
      </p:sp>
      <p:sp>
        <p:nvSpPr>
          <p:cNvPr id="29701" name="Tekstvak 11"/>
          <p:cNvSpPr txBox="1">
            <a:spLocks noChangeArrowheads="1"/>
          </p:cNvSpPr>
          <p:nvPr/>
        </p:nvSpPr>
        <p:spPr bwMode="auto">
          <a:xfrm>
            <a:off x="4000500" y="4500563"/>
            <a:ext cx="17859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Arial" charset="0"/>
                <a:cs typeface="Arial" charset="0"/>
              </a:rPr>
              <a:t>1000 ms/digit;</a:t>
            </a:r>
          </a:p>
          <a:p>
            <a:r>
              <a:rPr lang="nl-BE" sz="1600">
                <a:latin typeface="Arial" charset="0"/>
                <a:cs typeface="Arial" charset="0"/>
              </a:rPr>
              <a:t>1000 ms between digits of same trial</a:t>
            </a:r>
          </a:p>
        </p:txBody>
      </p:sp>
      <p:pic>
        <p:nvPicPr>
          <p:cNvPr id="29702" name="Afbeelding 13" descr="Presentatie2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8" y="3071813"/>
            <a:ext cx="1500187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9703" name="Afbeelding 21" descr="geluid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571875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Afbeelding 22" descr="herhaal.bmp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3071813"/>
            <a:ext cx="1500188" cy="1446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sz="1400" dirty="0" smtClean="0">
              <a:latin typeface="Times New Roman" charset="0"/>
              <a:cs typeface="Arial" charset="0"/>
            </a:endParaRPr>
          </a:p>
          <a:p>
            <a:pPr algn="r">
              <a:defRPr/>
            </a:pPr>
            <a: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  <a:t/>
            </a:r>
            <a:b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</a:br>
            <a:endParaRPr lang="en-GB" sz="1400" dirty="0" smtClean="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>
          <a:xfrm>
            <a:off x="285750" y="1714500"/>
            <a:ext cx="8529638" cy="785813"/>
          </a:xfrm>
          <a:noFill/>
        </p:spPr>
        <p:txBody>
          <a:bodyPr/>
          <a:lstStyle/>
          <a:p>
            <a:r>
              <a:rPr lang="nl-BE" sz="2800" b="1" smtClean="0">
                <a:solidFill>
                  <a:srgbClr val="00B050"/>
                </a:solidFill>
              </a:rPr>
              <a:t>Central Executive : Backward Word Recall (BWR)</a:t>
            </a:r>
            <a:endParaRPr lang="nl-BE" sz="2800" b="1" smtClean="0"/>
          </a:p>
        </p:txBody>
      </p:sp>
      <p:pic>
        <p:nvPicPr>
          <p:cNvPr id="30723" name="Tijdelijke aanduiding voor inhoud 4" descr="Presentatie1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50" y="3071813"/>
            <a:ext cx="1490663" cy="1439862"/>
          </a:xfrm>
          <a:ln>
            <a:solidFill>
              <a:schemeClr val="tx1"/>
            </a:solidFill>
          </a:ln>
        </p:spPr>
      </p:pic>
      <p:sp>
        <p:nvSpPr>
          <p:cNvPr id="30724" name="Tekstvak 9"/>
          <p:cNvSpPr txBox="1">
            <a:spLocks noChangeArrowheads="1"/>
          </p:cNvSpPr>
          <p:nvPr/>
        </p:nvSpPr>
        <p:spPr bwMode="auto">
          <a:xfrm>
            <a:off x="857250" y="4500563"/>
            <a:ext cx="1428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600">
                <a:latin typeface="Arial" charset="0"/>
                <a:cs typeface="Arial" charset="0"/>
              </a:rPr>
              <a:t>500 ms</a:t>
            </a:r>
          </a:p>
        </p:txBody>
      </p:sp>
      <p:sp>
        <p:nvSpPr>
          <p:cNvPr id="30725" name="Tekstvak 11"/>
          <p:cNvSpPr txBox="1">
            <a:spLocks noChangeArrowheads="1"/>
          </p:cNvSpPr>
          <p:nvPr/>
        </p:nvSpPr>
        <p:spPr bwMode="auto">
          <a:xfrm>
            <a:off x="3643313" y="4500563"/>
            <a:ext cx="17859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Arial" charset="0"/>
                <a:cs typeface="Arial" charset="0"/>
              </a:rPr>
              <a:t>1000 ms/word;</a:t>
            </a:r>
          </a:p>
          <a:p>
            <a:r>
              <a:rPr lang="nl-BE" sz="1600">
                <a:latin typeface="Arial" charset="0"/>
                <a:cs typeface="Arial" charset="0"/>
              </a:rPr>
              <a:t>1000 ms between words of same trial</a:t>
            </a:r>
          </a:p>
        </p:txBody>
      </p:sp>
      <p:pic>
        <p:nvPicPr>
          <p:cNvPr id="30726" name="Afbeelding 13" descr="Presentatie2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8" y="3071813"/>
            <a:ext cx="1500187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27" name="Afbeelding 21" descr="geluid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3" y="3571875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Afbeelding 22" descr="herhaal.bmp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3071813"/>
            <a:ext cx="1500188" cy="1446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sz="1400" dirty="0" smtClean="0">
              <a:latin typeface="Times New Roman" charset="0"/>
              <a:cs typeface="Arial" charset="0"/>
            </a:endParaRPr>
          </a:p>
          <a:p>
            <a:pPr algn="r">
              <a:defRPr/>
            </a:pPr>
            <a: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  <a:t/>
            </a:r>
            <a:br>
              <a:rPr lang="en-U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</a:br>
            <a:endParaRPr lang="en-GB" sz="1400" dirty="0" smtClean="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>
          <a:xfrm>
            <a:off x="285750" y="1714500"/>
            <a:ext cx="8529638" cy="785813"/>
          </a:xfrm>
          <a:noFill/>
        </p:spPr>
        <p:txBody>
          <a:bodyPr/>
          <a:lstStyle/>
          <a:p>
            <a:r>
              <a:rPr lang="nl-BE" sz="2800" b="1" smtClean="0">
                <a:solidFill>
                  <a:srgbClr val="00B050"/>
                </a:solidFill>
              </a:rPr>
              <a:t>Central Executive: Backward Block Recall (BRB)</a:t>
            </a:r>
            <a:endParaRPr lang="nl-BE" sz="2800" b="1" smtClean="0"/>
          </a:p>
        </p:txBody>
      </p:sp>
      <p:pic>
        <p:nvPicPr>
          <p:cNvPr id="31747" name="Tijdelijke aanduiding voor inhoud 4" descr="Presentatie1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50" y="3071813"/>
            <a:ext cx="1490663" cy="1439862"/>
          </a:xfrm>
          <a:ln>
            <a:solidFill>
              <a:schemeClr val="tx1"/>
            </a:solidFill>
          </a:ln>
        </p:spPr>
      </p:pic>
      <p:sp>
        <p:nvSpPr>
          <p:cNvPr id="31748" name="Tekstvak 9"/>
          <p:cNvSpPr txBox="1">
            <a:spLocks noChangeArrowheads="1"/>
          </p:cNvSpPr>
          <p:nvPr/>
        </p:nvSpPr>
        <p:spPr bwMode="auto">
          <a:xfrm>
            <a:off x="857250" y="4500563"/>
            <a:ext cx="1428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600">
                <a:latin typeface="Arial" charset="0"/>
                <a:cs typeface="Arial" charset="0"/>
              </a:rPr>
              <a:t>500 ms</a:t>
            </a:r>
          </a:p>
        </p:txBody>
      </p:sp>
      <p:sp>
        <p:nvSpPr>
          <p:cNvPr id="31749" name="Tekstvak 11"/>
          <p:cNvSpPr txBox="1">
            <a:spLocks noChangeArrowheads="1"/>
          </p:cNvSpPr>
          <p:nvPr/>
        </p:nvSpPr>
        <p:spPr bwMode="auto">
          <a:xfrm>
            <a:off x="3571875" y="4572000"/>
            <a:ext cx="17859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Arial" charset="0"/>
                <a:cs typeface="Arial" charset="0"/>
              </a:rPr>
              <a:t>1000 ms/block;</a:t>
            </a:r>
          </a:p>
          <a:p>
            <a:r>
              <a:rPr lang="nl-BE" sz="1600">
                <a:latin typeface="Arial" charset="0"/>
                <a:cs typeface="Arial" charset="0"/>
              </a:rPr>
              <a:t>1000 ms between blocks of same trial</a:t>
            </a:r>
          </a:p>
        </p:txBody>
      </p:sp>
      <p:pic>
        <p:nvPicPr>
          <p:cNvPr id="31750" name="Afbeelding 12" descr="cs_basis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3071813"/>
            <a:ext cx="1500188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1751" name="Afbeelding 14" descr="cs_6.bmp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13" y="3071813"/>
            <a:ext cx="1500187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85750" y="1500188"/>
            <a:ext cx="8501063" cy="4832350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endParaRPr lang="nl-BE" sz="2800" b="1" smtClean="0">
              <a:solidFill>
                <a:srgbClr val="00B05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2400" b="1" smtClean="0">
              <a:solidFill>
                <a:srgbClr val="00B05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nl-BE" sz="2800" b="1" smtClean="0">
                <a:solidFill>
                  <a:srgbClr val="00B050"/>
                </a:solidFill>
              </a:rPr>
              <a:t>WM, procedural knowledge and fact retrieval 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nl-BE" sz="1200" b="1" smtClean="0">
                <a:solidFill>
                  <a:srgbClr val="595959"/>
                </a:solidFill>
              </a:rPr>
              <a:t>		      	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nl-BE" sz="2400" b="1" smtClean="0">
                <a:solidFill>
                  <a:srgbClr val="C00000"/>
                </a:solidFill>
              </a:rPr>
              <a:t>Procedural knowledge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2400" smtClean="0">
              <a:solidFill>
                <a:srgbClr val="C00000"/>
              </a:solidFill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Ø"/>
            </a:pPr>
            <a:r>
              <a:rPr lang="nl-BE" sz="2400" smtClean="0">
                <a:solidFill>
                  <a:srgbClr val="595959"/>
                </a:solidFill>
              </a:rPr>
              <a:t>Sig. influence of  PL, VSSP and CE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§"/>
            </a:pPr>
            <a:r>
              <a:rPr lang="nl-BE" sz="2400" smtClean="0">
                <a:solidFill>
                  <a:srgbClr val="595959"/>
                </a:solidFill>
              </a:rPr>
              <a:t>  PL:</a:t>
            </a:r>
            <a:r>
              <a:rPr lang="nl-BE" sz="2400" i="1" smtClean="0">
                <a:solidFill>
                  <a:srgbClr val="595959"/>
                </a:solidFill>
              </a:rPr>
              <a:t> F</a:t>
            </a:r>
            <a:r>
              <a:rPr lang="nl-BE" sz="2400" smtClean="0">
                <a:solidFill>
                  <a:srgbClr val="595959"/>
                </a:solidFill>
              </a:rPr>
              <a:t>(1,89)= 6.99,</a:t>
            </a:r>
            <a:r>
              <a:rPr lang="nl-BE" sz="2400" i="1" smtClean="0">
                <a:solidFill>
                  <a:srgbClr val="595959"/>
                </a:solidFill>
              </a:rPr>
              <a:t> p </a:t>
            </a:r>
            <a:r>
              <a:rPr lang="nl-BE" sz="2400" smtClean="0">
                <a:solidFill>
                  <a:srgbClr val="595959"/>
                </a:solidFill>
              </a:rPr>
              <a:t>≤. 01, </a:t>
            </a:r>
            <a:r>
              <a:rPr lang="nl-BE" sz="2400" i="1" smtClean="0">
                <a:solidFill>
                  <a:srgbClr val="595959"/>
                </a:solidFill>
              </a:rPr>
              <a:t>adj.</a:t>
            </a:r>
            <a:r>
              <a:rPr lang="nl-BE" sz="2400" smtClean="0">
                <a:solidFill>
                  <a:srgbClr val="595959"/>
                </a:solidFill>
              </a:rPr>
              <a:t> </a:t>
            </a:r>
            <a:r>
              <a:rPr lang="nl-BE" sz="2400" i="1" smtClean="0">
                <a:solidFill>
                  <a:srgbClr val="595959"/>
                </a:solidFill>
              </a:rPr>
              <a:t>R</a:t>
            </a:r>
            <a:r>
              <a:rPr lang="nl-BE" sz="2400" i="1" baseline="30000" smtClean="0">
                <a:solidFill>
                  <a:srgbClr val="595959"/>
                </a:solidFill>
              </a:rPr>
              <a:t>2</a:t>
            </a:r>
            <a:r>
              <a:rPr lang="nl-BE" sz="2400" smtClean="0">
                <a:solidFill>
                  <a:srgbClr val="595959"/>
                </a:solidFill>
              </a:rPr>
              <a:t>=.06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2400" smtClean="0">
              <a:solidFill>
                <a:srgbClr val="595959"/>
              </a:solidFill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§"/>
            </a:pPr>
            <a:r>
              <a:rPr lang="nl-BE" sz="2400" smtClean="0">
                <a:solidFill>
                  <a:srgbClr val="595959"/>
                </a:solidFill>
              </a:rPr>
              <a:t>  VSPP: </a:t>
            </a:r>
            <a:r>
              <a:rPr lang="nl-BE" sz="2400" i="1" smtClean="0">
                <a:solidFill>
                  <a:srgbClr val="595959"/>
                </a:solidFill>
              </a:rPr>
              <a:t>F</a:t>
            </a:r>
            <a:r>
              <a:rPr lang="nl-BE" sz="2400" smtClean="0">
                <a:solidFill>
                  <a:srgbClr val="595959"/>
                </a:solidFill>
              </a:rPr>
              <a:t>(1,89)= 5.35,</a:t>
            </a:r>
            <a:r>
              <a:rPr lang="nl-BE" sz="2400" i="1" smtClean="0">
                <a:solidFill>
                  <a:srgbClr val="595959"/>
                </a:solidFill>
              </a:rPr>
              <a:t> p </a:t>
            </a:r>
            <a:r>
              <a:rPr lang="nl-BE" sz="2400" smtClean="0">
                <a:solidFill>
                  <a:srgbClr val="595959"/>
                </a:solidFill>
              </a:rPr>
              <a:t>≤ .05, </a:t>
            </a:r>
            <a:r>
              <a:rPr lang="nl-BE" sz="2400" i="1" smtClean="0">
                <a:solidFill>
                  <a:srgbClr val="595959"/>
                </a:solidFill>
              </a:rPr>
              <a:t>adj.</a:t>
            </a:r>
            <a:r>
              <a:rPr lang="nl-BE" sz="2400" smtClean="0">
                <a:solidFill>
                  <a:srgbClr val="595959"/>
                </a:solidFill>
              </a:rPr>
              <a:t> </a:t>
            </a:r>
            <a:r>
              <a:rPr lang="nl-BE" sz="2400" i="1" smtClean="0">
                <a:solidFill>
                  <a:srgbClr val="595959"/>
                </a:solidFill>
              </a:rPr>
              <a:t>R</a:t>
            </a:r>
            <a:r>
              <a:rPr lang="nl-BE" sz="2400" i="1" baseline="30000" smtClean="0">
                <a:solidFill>
                  <a:srgbClr val="595959"/>
                </a:solidFill>
              </a:rPr>
              <a:t>2</a:t>
            </a:r>
            <a:r>
              <a:rPr lang="nl-BE" sz="2400" smtClean="0">
                <a:solidFill>
                  <a:srgbClr val="595959"/>
                </a:solidFill>
              </a:rPr>
              <a:t>=.05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2400" smtClean="0">
              <a:solidFill>
                <a:srgbClr val="595959"/>
              </a:solidFill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§"/>
            </a:pPr>
            <a:r>
              <a:rPr lang="nl-BE" sz="2400" smtClean="0">
                <a:solidFill>
                  <a:srgbClr val="595959"/>
                </a:solidFill>
              </a:rPr>
              <a:t>  CE: </a:t>
            </a:r>
            <a:r>
              <a:rPr lang="nl-BE" sz="2400" i="1" smtClean="0">
                <a:solidFill>
                  <a:srgbClr val="595959"/>
                </a:solidFill>
              </a:rPr>
              <a:t>F</a:t>
            </a:r>
            <a:r>
              <a:rPr lang="nl-BE" sz="2400" smtClean="0">
                <a:solidFill>
                  <a:srgbClr val="595959"/>
                </a:solidFill>
              </a:rPr>
              <a:t>(1,65)= 20.33,</a:t>
            </a:r>
            <a:r>
              <a:rPr lang="nl-BE" sz="2400" i="1" smtClean="0">
                <a:solidFill>
                  <a:srgbClr val="595959"/>
                </a:solidFill>
              </a:rPr>
              <a:t> p </a:t>
            </a:r>
            <a:r>
              <a:rPr lang="nl-BE" sz="2400" smtClean="0">
                <a:solidFill>
                  <a:srgbClr val="595959"/>
                </a:solidFill>
              </a:rPr>
              <a:t>≤. 001, </a:t>
            </a:r>
            <a:r>
              <a:rPr lang="nl-BE" sz="2400" i="1" smtClean="0">
                <a:solidFill>
                  <a:srgbClr val="595959"/>
                </a:solidFill>
              </a:rPr>
              <a:t>adj.</a:t>
            </a:r>
            <a:r>
              <a:rPr lang="nl-BE" sz="2400" smtClean="0">
                <a:solidFill>
                  <a:srgbClr val="595959"/>
                </a:solidFill>
              </a:rPr>
              <a:t> </a:t>
            </a:r>
            <a:r>
              <a:rPr lang="nl-BE" sz="2400" i="1" smtClean="0">
                <a:solidFill>
                  <a:srgbClr val="595959"/>
                </a:solidFill>
              </a:rPr>
              <a:t>R</a:t>
            </a:r>
            <a:r>
              <a:rPr lang="nl-BE" sz="2400" i="1" baseline="30000" smtClean="0">
                <a:solidFill>
                  <a:srgbClr val="595959"/>
                </a:solidFill>
              </a:rPr>
              <a:t>2</a:t>
            </a:r>
            <a:r>
              <a:rPr lang="nl-BE" sz="2400" smtClean="0">
                <a:solidFill>
                  <a:srgbClr val="595959"/>
                </a:solidFill>
              </a:rPr>
              <a:t>=.23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2400" smtClean="0">
              <a:solidFill>
                <a:srgbClr val="595959"/>
              </a:solidFill>
            </a:endParaRPr>
          </a:p>
        </p:txBody>
      </p:sp>
      <p:sp>
        <p:nvSpPr>
          <p:cNvPr id="32771" name="Titel 1"/>
          <p:cNvSpPr>
            <a:spLocks noGrp="1"/>
          </p:cNvSpPr>
          <p:nvPr>
            <p:ph type="ctrTitle"/>
          </p:nvPr>
        </p:nvSpPr>
        <p:spPr>
          <a:xfrm>
            <a:off x="285750" y="1357313"/>
            <a:ext cx="8072438" cy="642937"/>
          </a:xfrm>
          <a:noFill/>
          <a:ln cap="sq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nl-BE" sz="2800" b="1" smtClean="0">
                <a:solidFill>
                  <a:srgbClr val="0070C0"/>
                </a:solidFill>
              </a:rPr>
              <a:t>3. RESULTS</a:t>
            </a:r>
            <a:r>
              <a:rPr lang="nl-BE" sz="3600" smtClean="0">
                <a:solidFill>
                  <a:srgbClr val="0070C0"/>
                </a:solidFill>
              </a:rPr>
              <a:t>	</a:t>
            </a:r>
            <a:endParaRPr lang="nl-BE" sz="2800" b="1" i="1" smtClean="0">
              <a:solidFill>
                <a:srgbClr val="0070C0"/>
              </a:solidFill>
            </a:endParaRPr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00063" y="5429250"/>
            <a:ext cx="5857875" cy="57150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85750" y="1500188"/>
            <a:ext cx="8501063" cy="4400550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nl-BE" sz="2800" b="1" smtClean="0">
                <a:solidFill>
                  <a:srgbClr val="00B050"/>
                </a:solidFill>
              </a:rPr>
              <a:t>WM, procedural knowledge and fact retrieval 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nl-BE" sz="1200" b="1" smtClean="0">
                <a:solidFill>
                  <a:srgbClr val="595959"/>
                </a:solidFill>
              </a:rPr>
              <a:t>			      	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2400" smtClean="0">
              <a:solidFill>
                <a:srgbClr val="C0000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nl-BE" sz="2400" b="1" smtClean="0">
                <a:solidFill>
                  <a:srgbClr val="C00000"/>
                </a:solidFill>
              </a:rPr>
              <a:t>Fact retrieval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2400" smtClean="0">
              <a:solidFill>
                <a:srgbClr val="C00000"/>
              </a:solidFill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Ø"/>
            </a:pPr>
            <a:r>
              <a:rPr lang="nl-BE" sz="2400" smtClean="0">
                <a:solidFill>
                  <a:srgbClr val="595959"/>
                </a:solidFill>
              </a:rPr>
              <a:t>Sig. influence of  PL, VSSP and CE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§"/>
            </a:pPr>
            <a:r>
              <a:rPr lang="nl-BE" sz="2400" smtClean="0">
                <a:solidFill>
                  <a:srgbClr val="595959"/>
                </a:solidFill>
              </a:rPr>
              <a:t>  PL:</a:t>
            </a:r>
            <a:r>
              <a:rPr lang="nl-BE" sz="2400" i="1" smtClean="0">
                <a:solidFill>
                  <a:srgbClr val="595959"/>
                </a:solidFill>
              </a:rPr>
              <a:t> F</a:t>
            </a:r>
            <a:r>
              <a:rPr lang="nl-BE" sz="2400" smtClean="0">
                <a:solidFill>
                  <a:srgbClr val="595959"/>
                </a:solidFill>
              </a:rPr>
              <a:t>(1,89)= 5.46,</a:t>
            </a:r>
            <a:r>
              <a:rPr lang="nl-BE" sz="2400" i="1" smtClean="0">
                <a:solidFill>
                  <a:srgbClr val="595959"/>
                </a:solidFill>
              </a:rPr>
              <a:t> p </a:t>
            </a:r>
            <a:r>
              <a:rPr lang="nl-BE" sz="2400" smtClean="0">
                <a:solidFill>
                  <a:srgbClr val="595959"/>
                </a:solidFill>
              </a:rPr>
              <a:t>≤. 05, </a:t>
            </a:r>
            <a:r>
              <a:rPr lang="nl-BE" sz="2400" i="1" smtClean="0">
                <a:solidFill>
                  <a:srgbClr val="595959"/>
                </a:solidFill>
              </a:rPr>
              <a:t>adj.</a:t>
            </a:r>
            <a:r>
              <a:rPr lang="nl-BE" sz="2400" smtClean="0">
                <a:solidFill>
                  <a:srgbClr val="595959"/>
                </a:solidFill>
              </a:rPr>
              <a:t> </a:t>
            </a:r>
            <a:r>
              <a:rPr lang="nl-BE" sz="2400" i="1" smtClean="0">
                <a:solidFill>
                  <a:srgbClr val="595959"/>
                </a:solidFill>
              </a:rPr>
              <a:t>R</a:t>
            </a:r>
            <a:r>
              <a:rPr lang="nl-BE" sz="2400" i="1" baseline="30000" smtClean="0">
                <a:solidFill>
                  <a:srgbClr val="595959"/>
                </a:solidFill>
              </a:rPr>
              <a:t>2</a:t>
            </a:r>
            <a:r>
              <a:rPr lang="nl-BE" sz="2400" smtClean="0">
                <a:solidFill>
                  <a:srgbClr val="595959"/>
                </a:solidFill>
              </a:rPr>
              <a:t>=.05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2400" smtClean="0">
              <a:solidFill>
                <a:srgbClr val="595959"/>
              </a:solidFill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§"/>
            </a:pPr>
            <a:r>
              <a:rPr lang="nl-BE" sz="2400" smtClean="0">
                <a:solidFill>
                  <a:srgbClr val="595959"/>
                </a:solidFill>
              </a:rPr>
              <a:t>  VSPP: </a:t>
            </a:r>
            <a:r>
              <a:rPr lang="nl-BE" sz="2400" i="1" smtClean="0">
                <a:solidFill>
                  <a:srgbClr val="595959"/>
                </a:solidFill>
              </a:rPr>
              <a:t>F</a:t>
            </a:r>
            <a:r>
              <a:rPr lang="nl-BE" sz="2400" smtClean="0">
                <a:solidFill>
                  <a:srgbClr val="595959"/>
                </a:solidFill>
              </a:rPr>
              <a:t>(1,89)= 11.61,</a:t>
            </a:r>
            <a:r>
              <a:rPr lang="nl-BE" sz="2400" i="1" smtClean="0">
                <a:solidFill>
                  <a:srgbClr val="595959"/>
                </a:solidFill>
              </a:rPr>
              <a:t> p </a:t>
            </a:r>
            <a:r>
              <a:rPr lang="nl-BE" sz="2400" smtClean="0">
                <a:solidFill>
                  <a:srgbClr val="595959"/>
                </a:solidFill>
              </a:rPr>
              <a:t>≤ .001, </a:t>
            </a:r>
            <a:r>
              <a:rPr lang="nl-BE" sz="2400" i="1" smtClean="0">
                <a:solidFill>
                  <a:srgbClr val="595959"/>
                </a:solidFill>
              </a:rPr>
              <a:t>adj.</a:t>
            </a:r>
            <a:r>
              <a:rPr lang="nl-BE" sz="2400" smtClean="0">
                <a:solidFill>
                  <a:srgbClr val="595959"/>
                </a:solidFill>
              </a:rPr>
              <a:t> </a:t>
            </a:r>
            <a:r>
              <a:rPr lang="nl-BE" sz="2400" i="1" smtClean="0">
                <a:solidFill>
                  <a:srgbClr val="595959"/>
                </a:solidFill>
              </a:rPr>
              <a:t>R</a:t>
            </a:r>
            <a:r>
              <a:rPr lang="nl-BE" sz="2400" i="1" baseline="30000" smtClean="0">
                <a:solidFill>
                  <a:srgbClr val="595959"/>
                </a:solidFill>
              </a:rPr>
              <a:t>2</a:t>
            </a:r>
            <a:r>
              <a:rPr lang="nl-BE" sz="2400" smtClean="0">
                <a:solidFill>
                  <a:srgbClr val="595959"/>
                </a:solidFill>
              </a:rPr>
              <a:t>=.11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2400" smtClean="0">
              <a:solidFill>
                <a:srgbClr val="595959"/>
              </a:solidFill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§"/>
            </a:pPr>
            <a:r>
              <a:rPr lang="nl-BE" sz="2400" smtClean="0">
                <a:solidFill>
                  <a:srgbClr val="595959"/>
                </a:solidFill>
              </a:rPr>
              <a:t>  CE: </a:t>
            </a:r>
            <a:r>
              <a:rPr lang="nl-BE" sz="2400" i="1" smtClean="0">
                <a:solidFill>
                  <a:srgbClr val="595959"/>
                </a:solidFill>
              </a:rPr>
              <a:t>F</a:t>
            </a:r>
            <a:r>
              <a:rPr lang="nl-BE" sz="2400" smtClean="0">
                <a:solidFill>
                  <a:srgbClr val="595959"/>
                </a:solidFill>
              </a:rPr>
              <a:t>(1,65)= 14.81,</a:t>
            </a:r>
            <a:r>
              <a:rPr lang="nl-BE" sz="2400" i="1" smtClean="0">
                <a:solidFill>
                  <a:srgbClr val="595959"/>
                </a:solidFill>
              </a:rPr>
              <a:t> p </a:t>
            </a:r>
            <a:r>
              <a:rPr lang="nl-BE" sz="2400" smtClean="0">
                <a:solidFill>
                  <a:srgbClr val="595959"/>
                </a:solidFill>
              </a:rPr>
              <a:t>≤. 001, </a:t>
            </a:r>
            <a:r>
              <a:rPr lang="nl-BE" sz="2400" i="1" smtClean="0">
                <a:solidFill>
                  <a:srgbClr val="595959"/>
                </a:solidFill>
              </a:rPr>
              <a:t>adj.</a:t>
            </a:r>
            <a:r>
              <a:rPr lang="nl-BE" sz="2400" smtClean="0">
                <a:solidFill>
                  <a:srgbClr val="595959"/>
                </a:solidFill>
              </a:rPr>
              <a:t> </a:t>
            </a:r>
            <a:r>
              <a:rPr lang="nl-BE" sz="2400" i="1" smtClean="0">
                <a:solidFill>
                  <a:srgbClr val="595959"/>
                </a:solidFill>
              </a:rPr>
              <a:t>R</a:t>
            </a:r>
            <a:r>
              <a:rPr lang="nl-BE" sz="2400" i="1" baseline="30000" smtClean="0">
                <a:solidFill>
                  <a:srgbClr val="595959"/>
                </a:solidFill>
              </a:rPr>
              <a:t>2</a:t>
            </a:r>
            <a:r>
              <a:rPr lang="nl-BE" sz="2400" smtClean="0">
                <a:solidFill>
                  <a:srgbClr val="595959"/>
                </a:solidFill>
              </a:rPr>
              <a:t>=.17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2400" smtClean="0">
              <a:solidFill>
                <a:srgbClr val="595959"/>
              </a:solidFill>
            </a:endParaRPr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71500" y="5000625"/>
            <a:ext cx="5857875" cy="57150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357188" y="1214438"/>
            <a:ext cx="8072437" cy="1446212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nl-BE" sz="2400" b="1" dirty="0" err="1" smtClean="0">
                <a:solidFill>
                  <a:srgbClr val="00B050"/>
                </a:solidFill>
              </a:rPr>
              <a:t>Working</a:t>
            </a:r>
            <a:r>
              <a:rPr lang="nl-BE" sz="2400" b="1" dirty="0" smtClean="0">
                <a:solidFill>
                  <a:srgbClr val="00B050"/>
                </a:solidFill>
              </a:rPr>
              <a:t> </a:t>
            </a:r>
            <a:r>
              <a:rPr lang="nl-BE" sz="2400" b="1" dirty="0" err="1" smtClean="0">
                <a:solidFill>
                  <a:srgbClr val="00B050"/>
                </a:solidFill>
              </a:rPr>
              <a:t>memory</a:t>
            </a:r>
            <a:r>
              <a:rPr lang="nl-BE" sz="2400" b="1" dirty="0" smtClean="0">
                <a:solidFill>
                  <a:srgbClr val="00B050"/>
                </a:solidFill>
              </a:rPr>
              <a:t> in </a:t>
            </a:r>
            <a:r>
              <a:rPr lang="nl-BE" sz="2400" b="1" dirty="0" err="1" smtClean="0">
                <a:solidFill>
                  <a:srgbClr val="00B050"/>
                </a:solidFill>
              </a:rPr>
              <a:t>children</a:t>
            </a:r>
            <a:r>
              <a:rPr lang="nl-BE" sz="2400" b="1" dirty="0" smtClean="0">
                <a:solidFill>
                  <a:srgbClr val="00B050"/>
                </a:solidFill>
              </a:rPr>
              <a:t> </a:t>
            </a:r>
            <a:r>
              <a:rPr lang="nl-BE" sz="2400" b="1" dirty="0" err="1" smtClean="0">
                <a:solidFill>
                  <a:srgbClr val="00B050"/>
                </a:solidFill>
              </a:rPr>
              <a:t>with</a:t>
            </a:r>
            <a:r>
              <a:rPr lang="nl-BE" sz="2400" b="1" dirty="0" smtClean="0">
                <a:solidFill>
                  <a:srgbClr val="00B050"/>
                </a:solidFill>
              </a:rPr>
              <a:t> MD</a:t>
            </a: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endParaRPr lang="nl-BE" sz="1600" b="1" dirty="0" smtClean="0">
              <a:solidFill>
                <a:srgbClr val="C0000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nl-BE" sz="2400" b="1" dirty="0" err="1" smtClean="0">
                <a:solidFill>
                  <a:srgbClr val="C00000"/>
                </a:solidFill>
              </a:rPr>
              <a:t>Mancova</a:t>
            </a:r>
            <a:r>
              <a:rPr lang="nl-BE" sz="2400" b="1" dirty="0" smtClean="0">
                <a:solidFill>
                  <a:srgbClr val="C00000"/>
                </a:solidFill>
              </a:rPr>
              <a:t>: </a:t>
            </a:r>
            <a:r>
              <a:rPr lang="nl-BE" sz="2400" b="1" dirty="0" err="1" smtClean="0">
                <a:solidFill>
                  <a:srgbClr val="C00000"/>
                </a:solidFill>
              </a:rPr>
              <a:t>computed</a:t>
            </a:r>
            <a:r>
              <a:rPr lang="nl-BE" sz="2400" b="1" dirty="0" smtClean="0">
                <a:solidFill>
                  <a:srgbClr val="C00000"/>
                </a:solidFill>
              </a:rPr>
              <a:t> </a:t>
            </a:r>
            <a:r>
              <a:rPr lang="nl-BE" sz="2400" b="1" dirty="0" err="1" smtClean="0">
                <a:solidFill>
                  <a:srgbClr val="C00000"/>
                </a:solidFill>
              </a:rPr>
              <a:t>z-variables</a:t>
            </a:r>
            <a:r>
              <a:rPr lang="nl-BE" sz="2400" b="1" dirty="0" smtClean="0">
                <a:solidFill>
                  <a:srgbClr val="C00000"/>
                </a:solidFill>
              </a:rPr>
              <a:t> </a:t>
            </a:r>
            <a:r>
              <a:rPr lang="nl-BE" sz="2400" b="1" dirty="0" err="1" smtClean="0">
                <a:solidFill>
                  <a:srgbClr val="C00000"/>
                </a:solidFill>
              </a:rPr>
              <a:t>acc</a:t>
            </a:r>
            <a:r>
              <a:rPr lang="nl-BE" sz="2400" b="1" dirty="0" smtClean="0">
                <a:solidFill>
                  <a:srgbClr val="C00000"/>
                </a:solidFill>
              </a:rPr>
              <a:t> PL, VSSP, CE</a:t>
            </a: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</a:t>
            </a:r>
            <a:r>
              <a:rPr lang="nl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effect </a:t>
            </a: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group</a:t>
            </a:r>
            <a:r>
              <a:rPr lang="nl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</a:t>
            </a:r>
            <a:r>
              <a:rPr lang="nl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</a:t>
            </a:r>
            <a:r>
              <a:rPr lang="nl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effect </a:t>
            </a: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gender</a:t>
            </a:r>
            <a:r>
              <a:rPr lang="nl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</a:t>
            </a:r>
            <a:r>
              <a:rPr lang="nl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interaction</a:t>
            </a:r>
            <a:endParaRPr lang="nl-BE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026" name="Grafiek 4"/>
          <p:cNvGraphicFramePr>
            <a:graphicFrameLocks/>
          </p:cNvGraphicFramePr>
          <p:nvPr/>
        </p:nvGraphicFramePr>
        <p:xfrm>
          <a:off x="928688" y="2928938"/>
          <a:ext cx="6881812" cy="3349625"/>
        </p:xfrm>
        <a:graphic>
          <a:graphicData uri="http://schemas.openxmlformats.org/presentationml/2006/ole">
            <p:oleObj spid="_x0000_s1026" r:id="rId4" imgW="6882981" imgH="3353091" progId="Excel.Sheet.8">
              <p:embed/>
            </p:oleObj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2286000" y="2857500"/>
            <a:ext cx="107156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latin typeface="+mn-lt"/>
              </a:rPr>
              <a:t>η</a:t>
            </a:r>
            <a:r>
              <a:rPr lang="nl-BE" sz="2000" baseline="30000" dirty="0">
                <a:latin typeface="+mn-lt"/>
              </a:rPr>
              <a:t>2</a:t>
            </a:r>
            <a:r>
              <a:rPr lang="nl-BE" sz="2000" dirty="0">
                <a:latin typeface="+mn-lt"/>
              </a:rPr>
              <a:t>= .08</a:t>
            </a:r>
          </a:p>
          <a:p>
            <a:pPr algn="ctr">
              <a:defRPr/>
            </a:pPr>
            <a:r>
              <a:rPr lang="nl-BE" sz="2000" dirty="0" smtClean="0"/>
              <a:t>*</a:t>
            </a:r>
            <a:endParaRPr lang="nl-BE" sz="2000" dirty="0"/>
          </a:p>
          <a:p>
            <a:pPr algn="ctr">
              <a:defRPr/>
            </a:pPr>
            <a:endParaRPr lang="nl-BE" sz="2000" dirty="0">
              <a:latin typeface="+mn-lt"/>
            </a:endParaRPr>
          </a:p>
        </p:txBody>
      </p:sp>
      <p:sp>
        <p:nvSpPr>
          <p:cNvPr id="1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4000500" y="3214688"/>
            <a:ext cx="1143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000000"/>
                </a:solidFill>
                <a:latin typeface="Arial"/>
              </a:rPr>
              <a:t>η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2 </a:t>
            </a:r>
            <a:r>
              <a:rPr lang="nl-BE" sz="2000" dirty="0">
                <a:latin typeface="+mn-lt"/>
              </a:rPr>
              <a:t>= .08</a:t>
            </a:r>
          </a:p>
          <a:p>
            <a:pPr algn="ctr">
              <a:defRPr/>
            </a:pPr>
            <a:r>
              <a:rPr lang="nl-BE" sz="2000" dirty="0">
                <a:latin typeface="+mn-lt"/>
              </a:rPr>
              <a:t>*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5786438" y="2786063"/>
            <a:ext cx="12144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000000"/>
                </a:solidFill>
                <a:latin typeface="Arial"/>
              </a:rPr>
              <a:t>η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2 </a:t>
            </a:r>
            <a:r>
              <a:rPr lang="nl-BE" sz="2000" dirty="0">
                <a:latin typeface="+mn-lt"/>
              </a:rPr>
              <a:t>= .14</a:t>
            </a:r>
          </a:p>
          <a:p>
            <a:pPr algn="ctr">
              <a:defRPr/>
            </a:pPr>
            <a:r>
              <a:rPr lang="nl-BE" sz="2000" dirty="0">
                <a:latin typeface="+mn-lt"/>
              </a:rPr>
              <a:t>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357188" y="1357313"/>
            <a:ext cx="8072437" cy="1077912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nl-BE" sz="2400" b="1" smtClean="0">
                <a:solidFill>
                  <a:srgbClr val="00B050"/>
                </a:solidFill>
              </a:rPr>
              <a:t>Working memory in children with MD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1600" b="1" smtClean="0">
              <a:solidFill>
                <a:srgbClr val="C0000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nl-BE" sz="2400" b="1" smtClean="0">
                <a:solidFill>
                  <a:srgbClr val="C00000"/>
                </a:solidFill>
              </a:rPr>
              <a:t>Ancova’s: raw scores accuracy PL, VSSP and CE</a:t>
            </a:r>
            <a:r>
              <a:rPr lang="nl-BE" sz="2400" b="1" smtClean="0">
                <a:solidFill>
                  <a:srgbClr val="00B050"/>
                </a:solidFill>
              </a:rPr>
              <a:t>	</a:t>
            </a:r>
            <a:endParaRPr lang="nl-BE" sz="2400" b="1" smtClean="0">
              <a:solidFill>
                <a:srgbClr val="C00000"/>
              </a:solidFill>
            </a:endParaRPr>
          </a:p>
        </p:txBody>
      </p:sp>
      <p:graphicFrame>
        <p:nvGraphicFramePr>
          <p:cNvPr id="2050" name="Grafiek 4"/>
          <p:cNvGraphicFramePr>
            <a:graphicFrameLocks/>
          </p:cNvGraphicFramePr>
          <p:nvPr/>
        </p:nvGraphicFramePr>
        <p:xfrm>
          <a:off x="1000125" y="2714625"/>
          <a:ext cx="6881813" cy="3349625"/>
        </p:xfrm>
        <a:graphic>
          <a:graphicData uri="http://schemas.openxmlformats.org/presentationml/2006/ole">
            <p:oleObj spid="_x0000_s2050" r:id="rId4" imgW="6882981" imgH="3353091" progId="Excel.Sheet.8">
              <p:embed/>
            </p:oleObj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1428750" y="2428875"/>
            <a:ext cx="121443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000000"/>
                </a:solidFill>
                <a:latin typeface="Arial"/>
              </a:rPr>
              <a:t>η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2 </a:t>
            </a:r>
            <a:r>
              <a:rPr lang="nl-BE" sz="2000" dirty="0">
                <a:latin typeface="+mn-lt"/>
              </a:rPr>
              <a:t>= .06</a:t>
            </a:r>
          </a:p>
          <a:p>
            <a:pPr algn="ctr">
              <a:defRPr/>
            </a:pPr>
            <a:r>
              <a:rPr lang="nl-BE" sz="2000" dirty="0"/>
              <a:t>*</a:t>
            </a:r>
          </a:p>
          <a:p>
            <a:pPr algn="ctr">
              <a:defRPr/>
            </a:pPr>
            <a:endParaRPr lang="nl-BE" sz="2000" dirty="0">
              <a:latin typeface="+mn-lt"/>
            </a:endParaRPr>
          </a:p>
        </p:txBody>
      </p:sp>
      <p:sp>
        <p:nvSpPr>
          <p:cNvPr id="1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786063" y="2500313"/>
            <a:ext cx="1143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000000"/>
                </a:solidFill>
                <a:latin typeface="Arial"/>
              </a:rPr>
              <a:t>η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2 </a:t>
            </a:r>
            <a:r>
              <a:rPr lang="nl-BE" sz="2000" dirty="0">
                <a:latin typeface="+mn-lt"/>
              </a:rPr>
              <a:t>= .06</a:t>
            </a:r>
          </a:p>
          <a:p>
            <a:pPr algn="ctr">
              <a:defRPr/>
            </a:pPr>
            <a:r>
              <a:rPr lang="nl-BE" sz="2000" dirty="0">
                <a:latin typeface="+mn-lt"/>
              </a:rPr>
              <a:t>*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143375" y="3214688"/>
            <a:ext cx="1214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000000"/>
                </a:solidFill>
                <a:latin typeface="Arial"/>
              </a:rPr>
              <a:t>η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2 </a:t>
            </a:r>
            <a:r>
              <a:rPr lang="nl-BE" sz="2000" dirty="0">
                <a:latin typeface="+mn-lt"/>
              </a:rPr>
              <a:t>= .08</a:t>
            </a:r>
          </a:p>
          <a:p>
            <a:pPr algn="ctr">
              <a:defRPr/>
            </a:pPr>
            <a:r>
              <a:rPr lang="nl-BE" sz="2000" dirty="0">
                <a:latin typeface="+mn-lt"/>
              </a:rPr>
              <a:t>*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857750" y="3643313"/>
            <a:ext cx="1143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000000"/>
                </a:solidFill>
                <a:latin typeface="Arial"/>
              </a:rPr>
              <a:t>η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2 </a:t>
            </a:r>
            <a:r>
              <a:rPr lang="nl-BE" sz="2000" dirty="0">
                <a:latin typeface="+mn-lt"/>
              </a:rPr>
              <a:t>= .16</a:t>
            </a:r>
          </a:p>
          <a:p>
            <a:pPr algn="ctr">
              <a:defRPr/>
            </a:pPr>
            <a:r>
              <a:rPr lang="nl-BE" sz="2000" dirty="0">
                <a:latin typeface="+mn-lt"/>
              </a:rPr>
              <a:t>**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143625" y="3214688"/>
            <a:ext cx="1214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000000"/>
                </a:solidFill>
                <a:latin typeface="Arial"/>
              </a:rPr>
              <a:t>η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2 </a:t>
            </a:r>
            <a:r>
              <a:rPr lang="nl-BE" sz="2000" dirty="0">
                <a:latin typeface="+mn-lt"/>
              </a:rPr>
              <a:t>= .06</a:t>
            </a:r>
          </a:p>
          <a:p>
            <a:pPr algn="ctr">
              <a:defRPr/>
            </a:pPr>
            <a:r>
              <a:rPr lang="nl-BE" sz="2000" dirty="0">
                <a:latin typeface="+mn-lt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357188" y="1214438"/>
            <a:ext cx="8072437" cy="1816100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nl-BE" sz="2400" b="1" dirty="0" err="1" smtClean="0">
                <a:solidFill>
                  <a:srgbClr val="00B050"/>
                </a:solidFill>
              </a:rPr>
              <a:t>Working</a:t>
            </a:r>
            <a:r>
              <a:rPr lang="nl-BE" sz="2400" b="1" dirty="0" smtClean="0">
                <a:solidFill>
                  <a:srgbClr val="00B050"/>
                </a:solidFill>
              </a:rPr>
              <a:t> </a:t>
            </a:r>
            <a:r>
              <a:rPr lang="nl-BE" sz="2400" b="1" dirty="0" err="1" smtClean="0">
                <a:solidFill>
                  <a:srgbClr val="00B050"/>
                </a:solidFill>
              </a:rPr>
              <a:t>memory</a:t>
            </a:r>
            <a:r>
              <a:rPr lang="nl-BE" sz="2400" b="1" dirty="0" smtClean="0">
                <a:solidFill>
                  <a:srgbClr val="00B050"/>
                </a:solidFill>
              </a:rPr>
              <a:t> in </a:t>
            </a:r>
            <a:r>
              <a:rPr lang="nl-BE" sz="2400" b="1" dirty="0" err="1" smtClean="0">
                <a:solidFill>
                  <a:srgbClr val="00B050"/>
                </a:solidFill>
              </a:rPr>
              <a:t>children</a:t>
            </a:r>
            <a:r>
              <a:rPr lang="nl-BE" sz="2400" b="1" dirty="0" smtClean="0">
                <a:solidFill>
                  <a:srgbClr val="00B050"/>
                </a:solidFill>
              </a:rPr>
              <a:t> </a:t>
            </a:r>
            <a:r>
              <a:rPr lang="nl-BE" sz="2400" b="1" dirty="0" err="1" smtClean="0">
                <a:solidFill>
                  <a:srgbClr val="00B050"/>
                </a:solidFill>
              </a:rPr>
              <a:t>with</a:t>
            </a:r>
            <a:r>
              <a:rPr lang="nl-BE" sz="2400" b="1" dirty="0" smtClean="0">
                <a:solidFill>
                  <a:srgbClr val="00B050"/>
                </a:solidFill>
              </a:rPr>
              <a:t> MD</a:t>
            </a: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endParaRPr lang="nl-BE" sz="1600" b="1" dirty="0" smtClean="0">
              <a:solidFill>
                <a:srgbClr val="C0000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nl-BE" sz="2400" b="1" dirty="0" err="1" smtClean="0">
                <a:solidFill>
                  <a:srgbClr val="C00000"/>
                </a:solidFill>
              </a:rPr>
              <a:t>Mancova</a:t>
            </a:r>
            <a:r>
              <a:rPr lang="nl-BE" sz="2400" b="1" dirty="0" smtClean="0">
                <a:solidFill>
                  <a:srgbClr val="C00000"/>
                </a:solidFill>
              </a:rPr>
              <a:t>: </a:t>
            </a:r>
            <a:r>
              <a:rPr lang="nl-BE" sz="2400" b="1" dirty="0" err="1" smtClean="0">
                <a:solidFill>
                  <a:srgbClr val="C00000"/>
                </a:solidFill>
              </a:rPr>
              <a:t>mean</a:t>
            </a:r>
            <a:r>
              <a:rPr lang="nl-BE" sz="2400" b="1" dirty="0" smtClean="0">
                <a:solidFill>
                  <a:srgbClr val="C00000"/>
                </a:solidFill>
              </a:rPr>
              <a:t> RT PL, VSSP, CE</a:t>
            </a:r>
            <a:endParaRPr lang="nl-BE" sz="2400" b="1" dirty="0" smtClean="0">
              <a:solidFill>
                <a:srgbClr val="00B05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nl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</a:t>
            </a: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</a:t>
            </a:r>
            <a:r>
              <a:rPr lang="nl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effects</a:t>
            </a:r>
            <a:r>
              <a:rPr lang="nl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</a:t>
            </a:r>
            <a:r>
              <a:rPr lang="nl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interaction-effect</a:t>
            </a:r>
            <a:r>
              <a:rPr lang="nl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group</a:t>
            </a:r>
            <a:r>
              <a:rPr lang="nl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nl-B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gender</a:t>
            </a:r>
            <a:endParaRPr lang="nl-BE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endParaRPr lang="nl-BE" sz="24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074" name="Grafiek 4"/>
          <p:cNvGraphicFramePr>
            <a:graphicFrameLocks/>
          </p:cNvGraphicFramePr>
          <p:nvPr/>
        </p:nvGraphicFramePr>
        <p:xfrm>
          <a:off x="500063" y="2714625"/>
          <a:ext cx="7929562" cy="3349625"/>
        </p:xfrm>
        <a:graphic>
          <a:graphicData uri="http://schemas.openxmlformats.org/presentationml/2006/ole">
            <p:oleObj spid="_x0000_s3074" r:id="rId4" imgW="7931583" imgH="3353091" progId="Excel.Sheet.8">
              <p:embed/>
            </p:oleObj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1928813" y="3000375"/>
            <a:ext cx="12858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000000"/>
                </a:solidFill>
                <a:latin typeface="Arial"/>
              </a:rPr>
              <a:t>η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2 </a:t>
            </a:r>
            <a:r>
              <a:rPr lang="nl-BE" sz="2000" dirty="0">
                <a:latin typeface="+mn-lt"/>
              </a:rPr>
              <a:t>= .08</a:t>
            </a:r>
          </a:p>
          <a:p>
            <a:pPr algn="ctr">
              <a:defRPr/>
            </a:pPr>
            <a:r>
              <a:rPr lang="nl-BE" sz="2000" dirty="0"/>
              <a:t>*</a:t>
            </a:r>
          </a:p>
          <a:p>
            <a:pPr algn="ctr">
              <a:defRPr/>
            </a:pPr>
            <a:endParaRPr lang="nl-BE" sz="2000" dirty="0">
              <a:latin typeface="+mn-lt"/>
            </a:endParaRPr>
          </a:p>
        </p:txBody>
      </p:sp>
      <p:sp>
        <p:nvSpPr>
          <p:cNvPr id="1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357188" y="1214438"/>
            <a:ext cx="8072437" cy="1446212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nl-BE" sz="2400" b="1" smtClean="0">
                <a:solidFill>
                  <a:srgbClr val="00B050"/>
                </a:solidFill>
              </a:rPr>
              <a:t>Working memory in children with MD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1600" b="1" smtClean="0">
              <a:solidFill>
                <a:srgbClr val="C0000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nl-BE" sz="2400" b="1" smtClean="0">
                <a:solidFill>
                  <a:srgbClr val="C00000"/>
                </a:solidFill>
              </a:rPr>
              <a:t>Ancova’s: task RT PL, VSSP and CE</a:t>
            </a:r>
            <a:r>
              <a:rPr lang="nl-BE" sz="2400" b="1" smtClean="0">
                <a:solidFill>
                  <a:srgbClr val="00B050"/>
                </a:solidFill>
              </a:rPr>
              <a:t>	</a:t>
            </a:r>
            <a:endParaRPr lang="nl-BE" sz="2400" b="1" smtClean="0">
              <a:solidFill>
                <a:srgbClr val="C0000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2400" b="1" smtClean="0">
              <a:solidFill>
                <a:srgbClr val="C00000"/>
              </a:solidFill>
            </a:endParaRPr>
          </a:p>
        </p:txBody>
      </p:sp>
      <p:graphicFrame>
        <p:nvGraphicFramePr>
          <p:cNvPr id="4098" name="Grafiek 4"/>
          <p:cNvGraphicFramePr>
            <a:graphicFrameLocks/>
          </p:cNvGraphicFramePr>
          <p:nvPr/>
        </p:nvGraphicFramePr>
        <p:xfrm>
          <a:off x="500063" y="2714625"/>
          <a:ext cx="7929562" cy="3349625"/>
        </p:xfrm>
        <a:graphic>
          <a:graphicData uri="http://schemas.openxmlformats.org/presentationml/2006/ole">
            <p:oleObj spid="_x0000_s4098" r:id="rId4" imgW="7931583" imgH="3353091" progId="Excel.Sheet.8">
              <p:embed/>
            </p:oleObj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2143125" y="4000500"/>
            <a:ext cx="1143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000000"/>
                </a:solidFill>
                <a:latin typeface="Arial"/>
              </a:rPr>
              <a:t>η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2 </a:t>
            </a:r>
            <a:r>
              <a:rPr lang="nl-BE" sz="2000" dirty="0">
                <a:latin typeface="+mn-lt"/>
              </a:rPr>
              <a:t>= .07</a:t>
            </a:r>
          </a:p>
          <a:p>
            <a:pPr algn="ctr">
              <a:defRPr/>
            </a:pPr>
            <a:r>
              <a:rPr lang="nl-BE" sz="2000" dirty="0"/>
              <a:t>*</a:t>
            </a:r>
          </a:p>
          <a:p>
            <a:pPr algn="ctr">
              <a:defRPr/>
            </a:pPr>
            <a:endParaRPr lang="nl-BE" sz="2000" dirty="0">
              <a:latin typeface="+mn-lt"/>
            </a:endParaRPr>
          </a:p>
        </p:txBody>
      </p:sp>
      <p:sp>
        <p:nvSpPr>
          <p:cNvPr id="1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857500" y="3714750"/>
            <a:ext cx="121443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000000"/>
                </a:solidFill>
                <a:latin typeface="Arial"/>
              </a:rPr>
              <a:t>η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2 </a:t>
            </a:r>
            <a:r>
              <a:rPr lang="nl-BE" sz="2000" dirty="0">
                <a:latin typeface="+mn-lt"/>
              </a:rPr>
              <a:t>= .05</a:t>
            </a:r>
          </a:p>
          <a:p>
            <a:pPr algn="ctr">
              <a:defRPr/>
            </a:pPr>
            <a:r>
              <a:rPr lang="nl-BE" sz="2000" dirty="0"/>
              <a:t>*</a:t>
            </a:r>
          </a:p>
          <a:p>
            <a:pPr algn="ctr">
              <a:defRPr/>
            </a:pPr>
            <a:endParaRPr lang="nl-BE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>
          <a:xfrm>
            <a:off x="714375" y="1357313"/>
            <a:ext cx="7643813" cy="928687"/>
          </a:xfrm>
          <a:noFill/>
          <a:ln cap="sq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nl-BE" sz="2400" b="1" smtClean="0">
                <a:solidFill>
                  <a:srgbClr val="0070C0"/>
                </a:solidFill>
              </a:rPr>
              <a:t>1.</a:t>
            </a:r>
            <a:r>
              <a:rPr lang="nl-BE" sz="2400" smtClean="0">
                <a:solidFill>
                  <a:srgbClr val="0070C0"/>
                </a:solidFill>
              </a:rPr>
              <a:t> </a:t>
            </a:r>
            <a:r>
              <a:rPr lang="nl-BE" sz="2400" b="1" smtClean="0">
                <a:solidFill>
                  <a:srgbClr val="0070C0"/>
                </a:solidFill>
              </a:rPr>
              <a:t>THEORETICAL BACKGROUND</a:t>
            </a:r>
            <a:r>
              <a:rPr lang="nl-BE" sz="2400" smtClean="0">
                <a:solidFill>
                  <a:srgbClr val="0070C0"/>
                </a:solidFill>
              </a:rPr>
              <a:t/>
            </a:r>
            <a:br>
              <a:rPr lang="nl-BE" sz="2400" smtClean="0">
                <a:solidFill>
                  <a:srgbClr val="0070C0"/>
                </a:solidFill>
              </a:rPr>
            </a:br>
            <a:r>
              <a:rPr lang="nl-BE" sz="2400" smtClean="0">
                <a:solidFill>
                  <a:srgbClr val="0070C0"/>
                </a:solidFill>
              </a:rPr>
              <a:t>			</a:t>
            </a:r>
            <a:r>
              <a:rPr lang="nl-BE" sz="2400" b="1" i="1" smtClean="0">
                <a:solidFill>
                  <a:srgbClr val="0070C0"/>
                </a:solidFill>
              </a:rPr>
              <a:t>Mathematical disabilities (MD)</a:t>
            </a:r>
          </a:p>
        </p:txBody>
      </p:sp>
      <p:sp>
        <p:nvSpPr>
          <p:cNvPr id="5123" name="Ondertitel 2"/>
          <p:cNvSpPr>
            <a:spLocks noGrp="1"/>
          </p:cNvSpPr>
          <p:nvPr>
            <p:ph type="subTitle" idx="1"/>
          </p:nvPr>
        </p:nvSpPr>
        <p:spPr>
          <a:xfrm>
            <a:off x="714375" y="2357438"/>
            <a:ext cx="8048625" cy="3714750"/>
          </a:xfrm>
          <a:noFill/>
        </p:spPr>
        <p:txBody>
          <a:bodyPr/>
          <a:lstStyle/>
          <a:p>
            <a:pPr algn="just">
              <a:buFontTx/>
              <a:buNone/>
              <a:defRPr/>
            </a:pPr>
            <a:r>
              <a:rPr lang="nl-BE" sz="2800" b="1" dirty="0" err="1" smtClean="0">
                <a:solidFill>
                  <a:srgbClr val="00B050"/>
                </a:solidFill>
              </a:rPr>
              <a:t>Definition</a:t>
            </a:r>
            <a:r>
              <a:rPr lang="nl-BE" sz="2800" b="1" dirty="0" smtClean="0">
                <a:solidFill>
                  <a:srgbClr val="00B050"/>
                </a:solidFill>
              </a:rPr>
              <a:t>  MD:</a:t>
            </a:r>
          </a:p>
          <a:p>
            <a:pPr algn="just">
              <a:buFontTx/>
              <a:buNone/>
              <a:defRPr/>
            </a:pPr>
            <a:endParaRPr lang="nl-BE" sz="2000" b="1" dirty="0" smtClean="0">
              <a:solidFill>
                <a:srgbClr val="00B050"/>
              </a:solidFill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nl-BE" dirty="0" smtClean="0"/>
              <a:t>  </a:t>
            </a:r>
            <a:r>
              <a:rPr lang="nl-BE" dirty="0" err="1" smtClean="0"/>
              <a:t>Impairment</a:t>
            </a:r>
            <a:r>
              <a:rPr lang="nl-BE" dirty="0" smtClean="0"/>
              <a:t> in </a:t>
            </a:r>
            <a:r>
              <a:rPr lang="nl-BE" dirty="0" err="1" smtClean="0"/>
              <a:t>mathematical</a:t>
            </a:r>
            <a:r>
              <a:rPr lang="nl-BE" dirty="0" smtClean="0"/>
              <a:t> </a:t>
            </a:r>
            <a:r>
              <a:rPr lang="nl-BE" dirty="0" err="1" smtClean="0"/>
              <a:t>abilities</a:t>
            </a:r>
            <a:endParaRPr lang="nl-BE" dirty="0" smtClean="0"/>
          </a:p>
          <a:p>
            <a:pPr lvl="1" algn="just">
              <a:buFont typeface="Arial Unicode MS" pitchFamily="34" charset="-128"/>
              <a:buNone/>
              <a:defRPr/>
            </a:pPr>
            <a:endParaRPr lang="nl-BE" sz="2000" dirty="0" smtClean="0"/>
          </a:p>
          <a:p>
            <a:pPr lvl="1" algn="just">
              <a:buFont typeface="Wingdings" pitchFamily="2" charset="2"/>
              <a:buChar char="Ø"/>
              <a:defRPr/>
            </a:pPr>
            <a:r>
              <a:rPr lang="nl-BE" dirty="0" smtClean="0"/>
              <a:t>  </a:t>
            </a:r>
            <a:r>
              <a:rPr lang="nl-BE" dirty="0" err="1" smtClean="0"/>
              <a:t>Exclusion</a:t>
            </a:r>
            <a:r>
              <a:rPr lang="nl-BE" dirty="0" smtClean="0"/>
              <a:t>, </a:t>
            </a:r>
            <a:r>
              <a:rPr lang="nl-BE" dirty="0" err="1" smtClean="0"/>
              <a:t>Below</a:t>
            </a:r>
            <a:r>
              <a:rPr lang="nl-BE" dirty="0" smtClean="0"/>
              <a:t> </a:t>
            </a:r>
            <a:r>
              <a:rPr lang="nl-BE" dirty="0" err="1" smtClean="0"/>
              <a:t>Expected</a:t>
            </a:r>
            <a:r>
              <a:rPr lang="nl-BE" dirty="0" smtClean="0"/>
              <a:t> and RTI criteria</a:t>
            </a:r>
          </a:p>
          <a:p>
            <a:pPr lvl="1" algn="just">
              <a:buFont typeface="Arial Unicode MS" pitchFamily="34" charset="-128"/>
              <a:buNone/>
              <a:defRPr/>
            </a:pPr>
            <a:endParaRPr lang="nl-BE" dirty="0" smtClean="0"/>
          </a:p>
          <a:p>
            <a:pPr marL="627063" lvl="1" indent="-441325" algn="just">
              <a:buFont typeface="Wingdings" pitchFamily="2" charset="2"/>
              <a:buChar char="Ø"/>
              <a:defRPr/>
            </a:pPr>
            <a:r>
              <a:rPr lang="nl-BE" dirty="0" err="1" smtClean="0"/>
              <a:t>Prevalence</a:t>
            </a:r>
            <a:r>
              <a:rPr lang="nl-BE" dirty="0" smtClean="0"/>
              <a:t>: 3 - 14% </a:t>
            </a:r>
            <a:r>
              <a:rPr lang="en-GB" sz="1100" dirty="0" smtClean="0">
                <a:solidFill>
                  <a:srgbClr val="595959"/>
                </a:solidFill>
              </a:rPr>
              <a:t>(</a:t>
            </a:r>
            <a:r>
              <a:rPr lang="en-GB" sz="1400" dirty="0" err="1" smtClean="0">
                <a:solidFill>
                  <a:srgbClr val="595959"/>
                </a:solidFill>
              </a:rPr>
              <a:t>Barbaresi</a:t>
            </a:r>
            <a:r>
              <a:rPr lang="en-GB" sz="1400" dirty="0" smtClean="0">
                <a:solidFill>
                  <a:srgbClr val="595959"/>
                </a:solidFill>
              </a:rPr>
              <a:t>, </a:t>
            </a:r>
            <a:r>
              <a:rPr lang="en-GB" sz="1400" dirty="0" err="1" smtClean="0">
                <a:solidFill>
                  <a:srgbClr val="595959"/>
                </a:solidFill>
              </a:rPr>
              <a:t>Katuskic</a:t>
            </a:r>
            <a:r>
              <a:rPr lang="en-GB" sz="1400" dirty="0" smtClean="0">
                <a:solidFill>
                  <a:srgbClr val="595959"/>
                </a:solidFill>
              </a:rPr>
              <a:t>, </a:t>
            </a:r>
            <a:r>
              <a:rPr lang="en-GB" sz="1400" dirty="0" err="1" smtClean="0">
                <a:solidFill>
                  <a:srgbClr val="595959"/>
                </a:solidFill>
              </a:rPr>
              <a:t>Colligan</a:t>
            </a:r>
            <a:r>
              <a:rPr lang="en-GB" sz="1400" dirty="0" smtClean="0">
                <a:solidFill>
                  <a:srgbClr val="595959"/>
                </a:solidFill>
              </a:rPr>
              <a:t>, Weaver, &amp;   Jacobsen,  2005; Desoete, 2007; </a:t>
            </a:r>
            <a:r>
              <a:rPr lang="en-GB" sz="1400" dirty="0" err="1" smtClean="0">
                <a:solidFill>
                  <a:srgbClr val="595959"/>
                </a:solidFill>
              </a:rPr>
              <a:t>Dowker</a:t>
            </a:r>
            <a:r>
              <a:rPr lang="en-GB" sz="1400" dirty="0" smtClean="0">
                <a:solidFill>
                  <a:srgbClr val="595959"/>
                </a:solidFill>
              </a:rPr>
              <a:t>, 2005</a:t>
            </a:r>
            <a:r>
              <a:rPr lang="nl-BE" sz="1400" dirty="0" smtClean="0">
                <a:solidFill>
                  <a:srgbClr val="595959"/>
                </a:solidFill>
              </a:rPr>
              <a:t>)</a:t>
            </a:r>
          </a:p>
          <a:p>
            <a:pPr algn="just">
              <a:buFontTx/>
              <a:buNone/>
              <a:defRPr/>
            </a:pPr>
            <a:endParaRPr lang="nl-BE" sz="2000" dirty="0" smtClean="0"/>
          </a:p>
          <a:p>
            <a:pPr>
              <a:buFontTx/>
              <a:buNone/>
              <a:defRPr/>
            </a:pPr>
            <a:endParaRPr lang="nl-BE" sz="1800" dirty="0" smtClean="0"/>
          </a:p>
          <a:p>
            <a:pPr algn="just">
              <a:buFontTx/>
              <a:buNone/>
              <a:defRPr/>
            </a:pPr>
            <a:endParaRPr lang="nl-BE" sz="1800" dirty="0" smtClean="0"/>
          </a:p>
          <a:p>
            <a:pPr algn="just">
              <a:buFontTx/>
              <a:buNone/>
              <a:defRPr/>
            </a:pPr>
            <a:r>
              <a:rPr lang="nl-BE" sz="1800" dirty="0" smtClean="0"/>
              <a:t>			</a:t>
            </a:r>
          </a:p>
          <a:p>
            <a:pPr>
              <a:buFontTx/>
              <a:buNone/>
              <a:defRPr/>
            </a:pPr>
            <a:r>
              <a:rPr lang="nl-BE" sz="1800" dirty="0" smtClean="0"/>
              <a:t> </a:t>
            </a:r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85750" y="1285875"/>
            <a:ext cx="8501063" cy="4832350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  <a:defRPr/>
            </a:pPr>
            <a:endParaRPr lang="nl-BE" sz="2800" b="1" dirty="0" smtClean="0">
              <a:solidFill>
                <a:srgbClr val="00B05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nl-BE" sz="2800" b="1" dirty="0" smtClean="0">
                <a:solidFill>
                  <a:srgbClr val="00B050"/>
                </a:solidFill>
              </a:rPr>
              <a:t>Reading and spelling in </a:t>
            </a:r>
            <a:r>
              <a:rPr lang="nl-BE" sz="2800" b="1" dirty="0" err="1" smtClean="0">
                <a:solidFill>
                  <a:srgbClr val="00B050"/>
                </a:solidFill>
              </a:rPr>
              <a:t>children</a:t>
            </a:r>
            <a:r>
              <a:rPr lang="nl-BE" sz="2800" b="1" dirty="0" smtClean="0">
                <a:solidFill>
                  <a:srgbClr val="00B050"/>
                </a:solidFill>
              </a:rPr>
              <a:t> </a:t>
            </a:r>
            <a:r>
              <a:rPr lang="nl-BE" sz="2800" b="1" dirty="0" err="1" smtClean="0">
                <a:solidFill>
                  <a:srgbClr val="00B050"/>
                </a:solidFill>
              </a:rPr>
              <a:t>with</a:t>
            </a:r>
            <a:r>
              <a:rPr lang="nl-BE" sz="2800" b="1" dirty="0" smtClean="0">
                <a:solidFill>
                  <a:srgbClr val="00B050"/>
                </a:solidFill>
              </a:rPr>
              <a:t> MD		</a:t>
            </a:r>
            <a:endParaRPr lang="nl-BE" sz="2800" b="1" dirty="0" smtClean="0">
              <a:solidFill>
                <a:srgbClr val="595959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nl-BE" sz="1200" b="1" dirty="0" smtClean="0">
                <a:solidFill>
                  <a:srgbClr val="595959"/>
                </a:solidFill>
              </a:rPr>
              <a:t>				      	</a:t>
            </a:r>
          </a:p>
          <a:p>
            <a:pPr marL="268288" indent="-268288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nl-BE" sz="2400" dirty="0" err="1" smtClean="0">
                <a:solidFill>
                  <a:srgbClr val="595959"/>
                </a:solidFill>
              </a:rPr>
              <a:t>Sig</a:t>
            </a:r>
            <a:r>
              <a:rPr lang="nl-BE" sz="2400" dirty="0" smtClean="0">
                <a:solidFill>
                  <a:srgbClr val="595959"/>
                </a:solidFill>
              </a:rPr>
              <a:t>. </a:t>
            </a:r>
            <a:r>
              <a:rPr lang="nl-BE" sz="2400" dirty="0" err="1" smtClean="0">
                <a:solidFill>
                  <a:srgbClr val="595959"/>
                </a:solidFill>
              </a:rPr>
              <a:t>difference</a:t>
            </a:r>
            <a:r>
              <a:rPr lang="nl-BE" sz="2400" dirty="0" smtClean="0">
                <a:solidFill>
                  <a:srgbClr val="595959"/>
                </a:solidFill>
              </a:rPr>
              <a:t> in reading and spelling performance </a:t>
            </a:r>
            <a:r>
              <a:rPr lang="nl-BE" sz="2400" dirty="0" err="1" smtClean="0">
                <a:solidFill>
                  <a:srgbClr val="595959"/>
                </a:solidFill>
              </a:rPr>
              <a:t>between</a:t>
            </a:r>
            <a:r>
              <a:rPr lang="nl-BE" sz="2400" dirty="0" smtClean="0">
                <a:solidFill>
                  <a:srgbClr val="595959"/>
                </a:solidFill>
              </a:rPr>
              <a:t> AA and MD </a:t>
            </a:r>
            <a:r>
              <a:rPr lang="nl-BE" sz="2400" dirty="0" err="1" smtClean="0">
                <a:solidFill>
                  <a:srgbClr val="595959"/>
                </a:solidFill>
              </a:rPr>
              <a:t>group</a:t>
            </a:r>
            <a:endParaRPr lang="nl-BE" sz="2400" dirty="0" smtClean="0">
              <a:solidFill>
                <a:srgbClr val="595959"/>
              </a:solidFill>
            </a:endParaRPr>
          </a:p>
          <a:p>
            <a:pPr marL="439738" indent="0" algn="just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nl-BE" sz="2400" dirty="0" smtClean="0">
                <a:solidFill>
                  <a:srgbClr val="595959"/>
                </a:solidFill>
              </a:rPr>
              <a:t>  Reading: </a:t>
            </a:r>
            <a:r>
              <a:rPr lang="nl-BE" sz="2400" i="1" dirty="0" smtClean="0">
                <a:solidFill>
                  <a:srgbClr val="595959"/>
                </a:solidFill>
              </a:rPr>
              <a:t>t (89)=</a:t>
            </a:r>
            <a:r>
              <a:rPr lang="nl-BE" sz="2400" dirty="0" smtClean="0">
                <a:solidFill>
                  <a:srgbClr val="595959"/>
                </a:solidFill>
              </a:rPr>
              <a:t> 5.47, </a:t>
            </a:r>
            <a:r>
              <a:rPr lang="nl-BE" sz="2400" i="1" dirty="0" smtClean="0">
                <a:solidFill>
                  <a:srgbClr val="595959"/>
                </a:solidFill>
              </a:rPr>
              <a:t>p </a:t>
            </a:r>
            <a:r>
              <a:rPr lang="nl-BE" sz="2400" dirty="0" smtClean="0">
                <a:solidFill>
                  <a:srgbClr val="595959"/>
                </a:solidFill>
              </a:rPr>
              <a:t>&lt; .00</a:t>
            </a:r>
          </a:p>
          <a:p>
            <a:pPr marL="439738" indent="0" algn="just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nl-BE" sz="2400" dirty="0" smtClean="0">
                <a:solidFill>
                  <a:srgbClr val="595959"/>
                </a:solidFill>
              </a:rPr>
              <a:t>  Spelling: </a:t>
            </a:r>
            <a:r>
              <a:rPr lang="nl-BE" sz="2400" i="1" dirty="0" smtClean="0">
                <a:solidFill>
                  <a:srgbClr val="595959"/>
                </a:solidFill>
              </a:rPr>
              <a:t>t (89)= </a:t>
            </a:r>
            <a:r>
              <a:rPr lang="nl-BE" sz="2400" dirty="0" smtClean="0">
                <a:solidFill>
                  <a:srgbClr val="595959"/>
                </a:solidFill>
              </a:rPr>
              <a:t>6.72, </a:t>
            </a:r>
            <a:r>
              <a:rPr lang="nl-BE" sz="2400" i="1" dirty="0" smtClean="0">
                <a:solidFill>
                  <a:srgbClr val="595959"/>
                </a:solidFill>
              </a:rPr>
              <a:t>p </a:t>
            </a:r>
            <a:r>
              <a:rPr lang="nl-BE" sz="2400" dirty="0" smtClean="0">
                <a:solidFill>
                  <a:srgbClr val="595959"/>
                </a:solidFill>
              </a:rPr>
              <a:t>&lt; .00</a:t>
            </a: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endParaRPr lang="nl-BE" sz="2400" dirty="0" smtClean="0">
              <a:solidFill>
                <a:srgbClr val="595959"/>
              </a:solidFill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nl-BE" sz="2400" dirty="0" smtClean="0">
                <a:solidFill>
                  <a:srgbClr val="595959"/>
                </a:solidFill>
              </a:rPr>
              <a:t>High </a:t>
            </a:r>
            <a:r>
              <a:rPr lang="nl-BE" sz="2400" dirty="0" err="1" smtClean="0">
                <a:solidFill>
                  <a:srgbClr val="595959"/>
                </a:solidFill>
              </a:rPr>
              <a:t>correlations</a:t>
            </a:r>
            <a:r>
              <a:rPr lang="nl-BE" sz="2400" dirty="0" smtClean="0">
                <a:solidFill>
                  <a:srgbClr val="595959"/>
                </a:solidFill>
              </a:rPr>
              <a:t>  </a:t>
            </a:r>
            <a:r>
              <a:rPr lang="nl-BE" sz="2400" dirty="0" err="1" smtClean="0">
                <a:solidFill>
                  <a:srgbClr val="595959"/>
                </a:solidFill>
              </a:rPr>
              <a:t>between</a:t>
            </a:r>
            <a:r>
              <a:rPr lang="nl-BE" sz="2400" dirty="0" smtClean="0">
                <a:solidFill>
                  <a:srgbClr val="595959"/>
                </a:solidFill>
              </a:rPr>
              <a:t> spelling/reading and </a:t>
            </a:r>
            <a:r>
              <a:rPr lang="nl-BE" sz="2400" dirty="0" err="1" smtClean="0">
                <a:solidFill>
                  <a:srgbClr val="595959"/>
                </a:solidFill>
              </a:rPr>
              <a:t>math</a:t>
            </a:r>
            <a:endParaRPr lang="nl-BE" sz="2400" dirty="0" smtClean="0">
              <a:solidFill>
                <a:srgbClr val="595959"/>
              </a:solidFill>
            </a:endParaRPr>
          </a:p>
          <a:p>
            <a:pPr marL="442913" lvl="1" indent="0" algn="just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nl-BE" sz="2400" dirty="0" smtClean="0">
                <a:solidFill>
                  <a:srgbClr val="595959"/>
                </a:solidFill>
              </a:rPr>
              <a:t>   Reading and </a:t>
            </a:r>
            <a:r>
              <a:rPr lang="nl-BE" sz="2400" dirty="0" err="1" smtClean="0">
                <a:solidFill>
                  <a:srgbClr val="595959"/>
                </a:solidFill>
              </a:rPr>
              <a:t>fact</a:t>
            </a:r>
            <a:r>
              <a:rPr lang="nl-BE" sz="2400" dirty="0" smtClean="0">
                <a:solidFill>
                  <a:srgbClr val="595959"/>
                </a:solidFill>
              </a:rPr>
              <a:t> </a:t>
            </a:r>
            <a:r>
              <a:rPr lang="nl-BE" sz="2400" dirty="0" err="1" smtClean="0">
                <a:solidFill>
                  <a:srgbClr val="595959"/>
                </a:solidFill>
              </a:rPr>
              <a:t>retrieval</a:t>
            </a:r>
            <a:r>
              <a:rPr lang="nl-BE" sz="2400" dirty="0" smtClean="0">
                <a:solidFill>
                  <a:srgbClr val="595959"/>
                </a:solidFill>
              </a:rPr>
              <a:t>:</a:t>
            </a:r>
            <a:r>
              <a:rPr lang="nl-BE" sz="2400" i="1" dirty="0" smtClean="0">
                <a:solidFill>
                  <a:srgbClr val="595959"/>
                </a:solidFill>
              </a:rPr>
              <a:t> r=</a:t>
            </a:r>
            <a:r>
              <a:rPr lang="nl-BE" sz="2400" dirty="0" smtClean="0">
                <a:solidFill>
                  <a:srgbClr val="595959"/>
                </a:solidFill>
              </a:rPr>
              <a:t>.58, </a:t>
            </a:r>
            <a:r>
              <a:rPr lang="nl-BE" sz="2400" i="1" dirty="0" smtClean="0">
                <a:solidFill>
                  <a:srgbClr val="595959"/>
                </a:solidFill>
              </a:rPr>
              <a:t>p </a:t>
            </a:r>
            <a:r>
              <a:rPr lang="nl-BE" sz="2400" dirty="0" smtClean="0">
                <a:solidFill>
                  <a:srgbClr val="595959"/>
                </a:solidFill>
              </a:rPr>
              <a:t>≤ .01 	</a:t>
            </a:r>
          </a:p>
          <a:p>
            <a:pPr marL="442913" lvl="1" indent="0" algn="just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nl-BE" sz="2400" dirty="0" smtClean="0">
                <a:solidFill>
                  <a:srgbClr val="595959"/>
                </a:solidFill>
              </a:rPr>
              <a:t>   Reading and </a:t>
            </a:r>
            <a:r>
              <a:rPr lang="nl-BE" sz="2400" dirty="0" err="1" smtClean="0">
                <a:solidFill>
                  <a:srgbClr val="595959"/>
                </a:solidFill>
              </a:rPr>
              <a:t>procedural</a:t>
            </a:r>
            <a:r>
              <a:rPr lang="nl-BE" sz="2400" dirty="0" smtClean="0">
                <a:solidFill>
                  <a:srgbClr val="595959"/>
                </a:solidFill>
              </a:rPr>
              <a:t> </a:t>
            </a:r>
            <a:r>
              <a:rPr lang="nl-BE" sz="2400" dirty="0" err="1" smtClean="0">
                <a:solidFill>
                  <a:srgbClr val="595959"/>
                </a:solidFill>
              </a:rPr>
              <a:t>knowledge</a:t>
            </a:r>
            <a:r>
              <a:rPr lang="nl-BE" sz="2400" dirty="0" smtClean="0">
                <a:solidFill>
                  <a:srgbClr val="595959"/>
                </a:solidFill>
              </a:rPr>
              <a:t>: </a:t>
            </a:r>
            <a:r>
              <a:rPr lang="nl-BE" sz="2400" i="1" dirty="0" smtClean="0">
                <a:solidFill>
                  <a:srgbClr val="595959"/>
                </a:solidFill>
              </a:rPr>
              <a:t>r=</a:t>
            </a:r>
            <a:r>
              <a:rPr lang="nl-BE" sz="2400" dirty="0" smtClean="0">
                <a:solidFill>
                  <a:srgbClr val="595959"/>
                </a:solidFill>
              </a:rPr>
              <a:t>.39, </a:t>
            </a:r>
            <a:r>
              <a:rPr lang="nl-BE" sz="2400" i="1" dirty="0" smtClean="0">
                <a:solidFill>
                  <a:srgbClr val="595959"/>
                </a:solidFill>
              </a:rPr>
              <a:t>p </a:t>
            </a:r>
            <a:r>
              <a:rPr lang="nl-BE" sz="2400" dirty="0" smtClean="0">
                <a:solidFill>
                  <a:srgbClr val="595959"/>
                </a:solidFill>
              </a:rPr>
              <a:t>≤ .01 </a:t>
            </a:r>
            <a:endParaRPr lang="nl-BE" sz="2400" i="1" dirty="0" smtClean="0">
              <a:solidFill>
                <a:srgbClr val="595959"/>
              </a:solidFill>
            </a:endParaRPr>
          </a:p>
          <a:p>
            <a:pPr marL="442913" lvl="1" indent="0" algn="just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nl-BE" sz="2400" i="1" dirty="0" smtClean="0">
                <a:solidFill>
                  <a:srgbClr val="595959"/>
                </a:solidFill>
              </a:rPr>
              <a:t>   </a:t>
            </a:r>
            <a:r>
              <a:rPr lang="nl-BE" sz="2400" dirty="0" smtClean="0">
                <a:solidFill>
                  <a:srgbClr val="595959"/>
                </a:solidFill>
              </a:rPr>
              <a:t>Spelling and </a:t>
            </a:r>
            <a:r>
              <a:rPr lang="nl-BE" sz="2400" dirty="0" err="1" smtClean="0">
                <a:solidFill>
                  <a:srgbClr val="595959"/>
                </a:solidFill>
              </a:rPr>
              <a:t>fact</a:t>
            </a:r>
            <a:r>
              <a:rPr lang="nl-BE" sz="2400" dirty="0" smtClean="0">
                <a:solidFill>
                  <a:srgbClr val="595959"/>
                </a:solidFill>
              </a:rPr>
              <a:t> </a:t>
            </a:r>
            <a:r>
              <a:rPr lang="nl-BE" sz="2400" dirty="0" err="1" smtClean="0">
                <a:solidFill>
                  <a:srgbClr val="595959"/>
                </a:solidFill>
              </a:rPr>
              <a:t>retrieval</a:t>
            </a:r>
            <a:r>
              <a:rPr lang="nl-BE" sz="2400" dirty="0" smtClean="0">
                <a:solidFill>
                  <a:srgbClr val="595959"/>
                </a:solidFill>
              </a:rPr>
              <a:t>: </a:t>
            </a:r>
            <a:r>
              <a:rPr lang="nl-BE" sz="2400" i="1" dirty="0" smtClean="0">
                <a:solidFill>
                  <a:srgbClr val="595959"/>
                </a:solidFill>
              </a:rPr>
              <a:t>r=.56, p </a:t>
            </a:r>
            <a:r>
              <a:rPr lang="nl-BE" sz="2400" dirty="0" smtClean="0">
                <a:solidFill>
                  <a:srgbClr val="595959"/>
                </a:solidFill>
              </a:rPr>
              <a:t>≤ .01 </a:t>
            </a:r>
            <a:endParaRPr lang="nl-BE" sz="2400" i="1" dirty="0" smtClean="0">
              <a:solidFill>
                <a:srgbClr val="595959"/>
              </a:solidFill>
            </a:endParaRPr>
          </a:p>
          <a:p>
            <a:pPr marL="442913" lvl="1" indent="0" algn="just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nl-BE" sz="2400" i="1" dirty="0" smtClean="0">
                <a:solidFill>
                  <a:srgbClr val="595959"/>
                </a:solidFill>
              </a:rPr>
              <a:t>   </a:t>
            </a:r>
            <a:r>
              <a:rPr lang="nl-BE" sz="2400" dirty="0" smtClean="0">
                <a:solidFill>
                  <a:srgbClr val="595959"/>
                </a:solidFill>
              </a:rPr>
              <a:t>Spelling and </a:t>
            </a:r>
            <a:r>
              <a:rPr lang="nl-BE" sz="2400" dirty="0" err="1" smtClean="0">
                <a:solidFill>
                  <a:srgbClr val="595959"/>
                </a:solidFill>
              </a:rPr>
              <a:t>procedural</a:t>
            </a:r>
            <a:r>
              <a:rPr lang="nl-BE" sz="2400" dirty="0" smtClean="0">
                <a:solidFill>
                  <a:srgbClr val="595959"/>
                </a:solidFill>
              </a:rPr>
              <a:t> </a:t>
            </a:r>
            <a:r>
              <a:rPr lang="nl-BE" sz="2400" dirty="0" err="1" smtClean="0">
                <a:solidFill>
                  <a:srgbClr val="595959"/>
                </a:solidFill>
              </a:rPr>
              <a:t>knowledge</a:t>
            </a:r>
            <a:r>
              <a:rPr lang="nl-BE" sz="2400" dirty="0" smtClean="0">
                <a:solidFill>
                  <a:srgbClr val="595959"/>
                </a:solidFill>
              </a:rPr>
              <a:t>: </a:t>
            </a:r>
            <a:r>
              <a:rPr lang="nl-BE" sz="2400" i="1" dirty="0" smtClean="0">
                <a:solidFill>
                  <a:srgbClr val="595959"/>
                </a:solidFill>
              </a:rPr>
              <a:t>r=.43, p </a:t>
            </a:r>
            <a:r>
              <a:rPr lang="nl-BE" sz="2400" dirty="0" smtClean="0">
                <a:solidFill>
                  <a:srgbClr val="595959"/>
                </a:solidFill>
              </a:rPr>
              <a:t>≤ .01 </a:t>
            </a:r>
            <a:endParaRPr lang="nl-BE" sz="2400" b="1" dirty="0" smtClean="0">
              <a:solidFill>
                <a:srgbClr val="00B050"/>
              </a:solidFill>
            </a:endParaRPr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Grafiek 4"/>
          <p:cNvGraphicFramePr>
            <a:graphicFrameLocks/>
          </p:cNvGraphicFramePr>
          <p:nvPr/>
        </p:nvGraphicFramePr>
        <p:xfrm>
          <a:off x="928688" y="2928938"/>
          <a:ext cx="6881812" cy="3349625"/>
        </p:xfrm>
        <a:graphic>
          <a:graphicData uri="http://schemas.openxmlformats.org/presentationml/2006/ole">
            <p:oleObj spid="_x0000_s5122" r:id="rId4" imgW="6882981" imgH="3353091" progId="Excel.Sheet.8">
              <p:embed/>
            </p:oleObj>
          </a:graphicData>
        </a:graphic>
      </p:graphicFrame>
      <p:sp>
        <p:nvSpPr>
          <p:cNvPr id="1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3786188" y="3071813"/>
            <a:ext cx="12144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000000"/>
                </a:solidFill>
                <a:latin typeface="Arial"/>
              </a:rPr>
              <a:t>η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2 </a:t>
            </a:r>
            <a:r>
              <a:rPr lang="nl-BE" sz="2000" dirty="0">
                <a:latin typeface="+mn-lt"/>
              </a:rPr>
              <a:t>= .10</a:t>
            </a:r>
          </a:p>
          <a:p>
            <a:pPr algn="ctr">
              <a:defRPr/>
            </a:pPr>
            <a:r>
              <a:rPr lang="nl-BE" sz="2000" dirty="0">
                <a:latin typeface="+mn-lt"/>
              </a:rPr>
              <a:t>*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5572125" y="2714625"/>
            <a:ext cx="1214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000000"/>
                </a:solidFill>
                <a:latin typeface="Arial"/>
              </a:rPr>
              <a:t>η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2 </a:t>
            </a:r>
            <a:r>
              <a:rPr lang="nl-BE" sz="2000" dirty="0">
                <a:latin typeface="+mn-lt"/>
              </a:rPr>
              <a:t>= .18</a:t>
            </a:r>
          </a:p>
          <a:p>
            <a:pPr algn="ctr">
              <a:defRPr/>
            </a:pPr>
            <a:r>
              <a:rPr lang="nl-BE" sz="2000" dirty="0">
                <a:latin typeface="+mn-lt"/>
              </a:rPr>
              <a:t>**</a:t>
            </a: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571500" y="1357313"/>
            <a:ext cx="80724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nl-BE" b="1" kern="0" dirty="0" err="1">
                <a:solidFill>
                  <a:srgbClr val="00B050"/>
                </a:solidFill>
                <a:latin typeface="+mn-lt"/>
              </a:rPr>
              <a:t>Working</a:t>
            </a:r>
            <a:r>
              <a:rPr lang="nl-BE" b="1" kern="0" dirty="0">
                <a:solidFill>
                  <a:srgbClr val="00B050"/>
                </a:solidFill>
                <a:latin typeface="+mn-lt"/>
              </a:rPr>
              <a:t> </a:t>
            </a:r>
            <a:r>
              <a:rPr lang="nl-BE" b="1" kern="0" dirty="0" err="1">
                <a:solidFill>
                  <a:srgbClr val="00B050"/>
                </a:solidFill>
                <a:latin typeface="+mn-lt"/>
              </a:rPr>
              <a:t>memory</a:t>
            </a:r>
            <a:r>
              <a:rPr lang="nl-BE" b="1" kern="0" dirty="0">
                <a:solidFill>
                  <a:srgbClr val="00B050"/>
                </a:solidFill>
                <a:latin typeface="+mn-lt"/>
              </a:rPr>
              <a:t> in </a:t>
            </a:r>
            <a:r>
              <a:rPr lang="nl-BE" b="1" kern="0" dirty="0" err="1">
                <a:solidFill>
                  <a:srgbClr val="00B050"/>
                </a:solidFill>
                <a:latin typeface="+mn-lt"/>
              </a:rPr>
              <a:t>children</a:t>
            </a:r>
            <a:r>
              <a:rPr lang="nl-BE" b="1" kern="0" dirty="0">
                <a:solidFill>
                  <a:srgbClr val="00B050"/>
                </a:solidFill>
                <a:latin typeface="+mn-lt"/>
              </a:rPr>
              <a:t> </a:t>
            </a:r>
            <a:r>
              <a:rPr lang="nl-BE" b="1" kern="0" dirty="0" err="1">
                <a:solidFill>
                  <a:srgbClr val="00B050"/>
                </a:solidFill>
                <a:latin typeface="+mn-lt"/>
              </a:rPr>
              <a:t>with</a:t>
            </a:r>
            <a:r>
              <a:rPr lang="nl-BE" b="1" kern="0" dirty="0">
                <a:solidFill>
                  <a:srgbClr val="00B050"/>
                </a:solidFill>
                <a:latin typeface="+mn-lt"/>
              </a:rPr>
              <a:t> MD in </a:t>
            </a:r>
            <a:r>
              <a:rPr lang="nl-BE" b="1" kern="0" dirty="0" err="1">
                <a:solidFill>
                  <a:srgbClr val="00B050"/>
                </a:solidFill>
                <a:latin typeface="+mn-lt"/>
              </a:rPr>
              <a:t>control</a:t>
            </a:r>
            <a:r>
              <a:rPr lang="nl-BE" b="1" kern="0" dirty="0">
                <a:solidFill>
                  <a:srgbClr val="00B050"/>
                </a:solidFill>
                <a:latin typeface="+mn-lt"/>
              </a:rPr>
              <a:t> of reading</a:t>
            </a:r>
          </a:p>
          <a:p>
            <a:pPr algn="just" eaLnBrk="0" hangingPunct="0">
              <a:defRPr/>
            </a:pPr>
            <a:r>
              <a:rPr lang="nl-BE" b="1" kern="0" dirty="0" err="1">
                <a:solidFill>
                  <a:srgbClr val="C00000"/>
                </a:solidFill>
                <a:latin typeface="+mn-lt"/>
              </a:rPr>
              <a:t>Mancova</a:t>
            </a:r>
            <a:r>
              <a:rPr lang="nl-BE" b="1" kern="0" dirty="0">
                <a:solidFill>
                  <a:srgbClr val="C00000"/>
                </a:solidFill>
                <a:latin typeface="+mn-lt"/>
              </a:rPr>
              <a:t> </a:t>
            </a:r>
            <a:r>
              <a:rPr lang="nl-BE" b="1" kern="0" dirty="0" err="1">
                <a:solidFill>
                  <a:srgbClr val="C00000"/>
                </a:solidFill>
                <a:latin typeface="+mn-lt"/>
              </a:rPr>
              <a:t>computed</a:t>
            </a:r>
            <a:r>
              <a:rPr lang="nl-BE" b="1" kern="0" dirty="0">
                <a:solidFill>
                  <a:srgbClr val="C00000"/>
                </a:solidFill>
                <a:latin typeface="+mn-lt"/>
              </a:rPr>
              <a:t> </a:t>
            </a:r>
            <a:r>
              <a:rPr lang="nl-BE" b="1" kern="0" dirty="0" err="1">
                <a:solidFill>
                  <a:srgbClr val="C00000"/>
                </a:solidFill>
                <a:latin typeface="+mn-lt"/>
              </a:rPr>
              <a:t>z-scores</a:t>
            </a:r>
            <a:r>
              <a:rPr lang="nl-BE" b="1" kern="0" dirty="0">
                <a:solidFill>
                  <a:srgbClr val="C00000"/>
                </a:solidFill>
                <a:latin typeface="+mn-lt"/>
              </a:rPr>
              <a:t> PL, VSSP and CE</a:t>
            </a:r>
            <a:r>
              <a:rPr lang="nl-BE" b="1" kern="0" dirty="0">
                <a:solidFill>
                  <a:srgbClr val="00B050"/>
                </a:solidFill>
                <a:latin typeface="+mn-lt"/>
              </a:rPr>
              <a:t>	</a:t>
            </a:r>
          </a:p>
          <a:p>
            <a:pPr algn="just" eaLnBrk="0" hangingPunct="0">
              <a:defRPr/>
            </a:pPr>
            <a:r>
              <a:rPr lang="nl-BE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Only</a:t>
            </a:r>
            <a:r>
              <a:rPr lang="nl-BE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nl-BE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main-effect</a:t>
            </a:r>
            <a:r>
              <a:rPr lang="nl-BE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of </a:t>
            </a:r>
            <a:r>
              <a:rPr lang="nl-BE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group</a:t>
            </a:r>
            <a:endParaRPr lang="nl-BE" kern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Grafiek 4"/>
          <p:cNvGraphicFramePr>
            <a:graphicFrameLocks/>
          </p:cNvGraphicFramePr>
          <p:nvPr/>
        </p:nvGraphicFramePr>
        <p:xfrm>
          <a:off x="928688" y="2928938"/>
          <a:ext cx="6881812" cy="3349625"/>
        </p:xfrm>
        <a:graphic>
          <a:graphicData uri="http://schemas.openxmlformats.org/presentationml/2006/ole">
            <p:oleObj spid="_x0000_s6146" r:id="rId4" imgW="6882981" imgH="3353091" progId="Excel.Sheet.8">
              <p:embed/>
            </p:oleObj>
          </a:graphicData>
        </a:graphic>
      </p:graphicFrame>
      <p:sp>
        <p:nvSpPr>
          <p:cNvPr id="1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3929063" y="2786063"/>
            <a:ext cx="12858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nl-BE" sz="2000" dirty="0">
              <a:latin typeface="+mn-lt"/>
            </a:endParaRPr>
          </a:p>
          <a:p>
            <a:pPr algn="ctr">
              <a:defRPr/>
            </a:pPr>
            <a:r>
              <a:rPr lang="el-GR" sz="2000" i="1" dirty="0">
                <a:solidFill>
                  <a:srgbClr val="3333CC">
                    <a:lumMod val="75000"/>
                  </a:srgbClr>
                </a:solidFill>
                <a:latin typeface="Arial"/>
              </a:rPr>
              <a:t>η</a:t>
            </a:r>
            <a:r>
              <a:rPr lang="nl-BE" sz="2000" i="1" baseline="30000" dirty="0">
                <a:solidFill>
                  <a:srgbClr val="3333CC">
                    <a:lumMod val="75000"/>
                  </a:srgbClr>
                </a:solidFill>
                <a:latin typeface="Arial"/>
              </a:rPr>
              <a:t>2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 </a:t>
            </a:r>
            <a:r>
              <a:rPr lang="nl-BE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= .07</a:t>
            </a:r>
          </a:p>
          <a:p>
            <a:pPr algn="ctr">
              <a:defRPr/>
            </a:pPr>
            <a:r>
              <a:rPr lang="nl-BE" sz="2000" dirty="0">
                <a:latin typeface="+mn-lt"/>
              </a:rPr>
              <a:t>*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5715000" y="2714625"/>
            <a:ext cx="142875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i="1" dirty="0">
                <a:solidFill>
                  <a:srgbClr val="C00000"/>
                </a:solidFill>
                <a:latin typeface="Arial"/>
              </a:rPr>
              <a:t>η</a:t>
            </a:r>
            <a:r>
              <a:rPr lang="nl-BE" sz="2000" i="1" baseline="30000" dirty="0">
                <a:solidFill>
                  <a:srgbClr val="C00000"/>
                </a:solidFill>
                <a:latin typeface="Arial"/>
              </a:rPr>
              <a:t>2</a:t>
            </a:r>
            <a:r>
              <a:rPr lang="nl-BE" sz="2000" dirty="0">
                <a:solidFill>
                  <a:srgbClr val="C00000"/>
                </a:solidFill>
                <a:latin typeface="Arial"/>
              </a:rPr>
              <a:t>= .09</a:t>
            </a:r>
          </a:p>
          <a:p>
            <a:pPr algn="ctr">
              <a:defRPr/>
            </a:pPr>
            <a:r>
              <a:rPr lang="el-GR" sz="20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η</a:t>
            </a:r>
            <a:r>
              <a:rPr lang="nl-BE" sz="2000" i="1" baseline="30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2</a:t>
            </a:r>
            <a:r>
              <a:rPr lang="nl-BE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= .11</a:t>
            </a:r>
          </a:p>
          <a:p>
            <a:pPr algn="ctr">
              <a:defRPr/>
            </a:pPr>
            <a:r>
              <a:rPr lang="nl-BE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**</a:t>
            </a: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42938" y="1357313"/>
            <a:ext cx="80724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nl-BE" b="1" kern="0" dirty="0" err="1">
                <a:solidFill>
                  <a:srgbClr val="00B050"/>
                </a:solidFill>
                <a:latin typeface="+mn-lt"/>
              </a:rPr>
              <a:t>Working</a:t>
            </a:r>
            <a:r>
              <a:rPr lang="nl-BE" b="1" kern="0" dirty="0">
                <a:solidFill>
                  <a:srgbClr val="00B050"/>
                </a:solidFill>
                <a:latin typeface="+mn-lt"/>
              </a:rPr>
              <a:t> </a:t>
            </a:r>
            <a:r>
              <a:rPr lang="nl-BE" b="1" kern="0" dirty="0" err="1">
                <a:solidFill>
                  <a:srgbClr val="00B050"/>
                </a:solidFill>
                <a:latin typeface="+mn-lt"/>
              </a:rPr>
              <a:t>memory</a:t>
            </a:r>
            <a:r>
              <a:rPr lang="nl-BE" b="1" kern="0" dirty="0">
                <a:solidFill>
                  <a:srgbClr val="00B050"/>
                </a:solidFill>
                <a:latin typeface="+mn-lt"/>
              </a:rPr>
              <a:t> in </a:t>
            </a:r>
            <a:r>
              <a:rPr lang="nl-BE" b="1" kern="0" dirty="0" err="1">
                <a:solidFill>
                  <a:srgbClr val="00B050"/>
                </a:solidFill>
                <a:latin typeface="+mn-lt"/>
              </a:rPr>
              <a:t>children</a:t>
            </a:r>
            <a:r>
              <a:rPr lang="nl-BE" b="1" kern="0" dirty="0">
                <a:solidFill>
                  <a:srgbClr val="00B050"/>
                </a:solidFill>
                <a:latin typeface="+mn-lt"/>
              </a:rPr>
              <a:t> </a:t>
            </a:r>
            <a:r>
              <a:rPr lang="nl-BE" b="1" kern="0" dirty="0" err="1">
                <a:solidFill>
                  <a:srgbClr val="00B050"/>
                </a:solidFill>
                <a:latin typeface="+mn-lt"/>
              </a:rPr>
              <a:t>with</a:t>
            </a:r>
            <a:r>
              <a:rPr lang="nl-BE" b="1" kern="0" dirty="0">
                <a:solidFill>
                  <a:srgbClr val="00B050"/>
                </a:solidFill>
                <a:latin typeface="+mn-lt"/>
              </a:rPr>
              <a:t> MD in </a:t>
            </a:r>
            <a:r>
              <a:rPr lang="nl-BE" b="1" kern="0" dirty="0" err="1">
                <a:solidFill>
                  <a:srgbClr val="00B050"/>
                </a:solidFill>
                <a:latin typeface="+mn-lt"/>
              </a:rPr>
              <a:t>control</a:t>
            </a:r>
            <a:r>
              <a:rPr lang="nl-BE" b="1" kern="0" dirty="0">
                <a:solidFill>
                  <a:srgbClr val="00B050"/>
                </a:solidFill>
                <a:latin typeface="+mn-lt"/>
              </a:rPr>
              <a:t> of spelling</a:t>
            </a:r>
          </a:p>
          <a:p>
            <a:pPr algn="just" eaLnBrk="0" hangingPunct="0">
              <a:defRPr/>
            </a:pPr>
            <a:r>
              <a:rPr lang="nl-BE" b="1" kern="0" dirty="0" err="1">
                <a:solidFill>
                  <a:srgbClr val="C00000"/>
                </a:solidFill>
                <a:latin typeface="+mn-lt"/>
              </a:rPr>
              <a:t>Mancova</a:t>
            </a:r>
            <a:r>
              <a:rPr lang="nl-BE" b="1" kern="0" dirty="0">
                <a:solidFill>
                  <a:srgbClr val="C00000"/>
                </a:solidFill>
                <a:latin typeface="+mn-lt"/>
              </a:rPr>
              <a:t> </a:t>
            </a:r>
            <a:r>
              <a:rPr lang="nl-BE" b="1" kern="0" dirty="0" err="1">
                <a:solidFill>
                  <a:srgbClr val="C00000"/>
                </a:solidFill>
                <a:latin typeface="+mn-lt"/>
              </a:rPr>
              <a:t>computed</a:t>
            </a:r>
            <a:r>
              <a:rPr lang="nl-BE" b="1" kern="0" dirty="0">
                <a:solidFill>
                  <a:srgbClr val="C00000"/>
                </a:solidFill>
                <a:latin typeface="+mn-lt"/>
              </a:rPr>
              <a:t> </a:t>
            </a:r>
            <a:r>
              <a:rPr lang="nl-BE" b="1" kern="0" dirty="0" err="1">
                <a:solidFill>
                  <a:srgbClr val="C00000"/>
                </a:solidFill>
                <a:latin typeface="+mn-lt"/>
              </a:rPr>
              <a:t>z-scores</a:t>
            </a:r>
            <a:r>
              <a:rPr lang="nl-BE" b="1" kern="0" dirty="0">
                <a:solidFill>
                  <a:srgbClr val="C00000"/>
                </a:solidFill>
                <a:latin typeface="+mn-lt"/>
              </a:rPr>
              <a:t> PL, VSSP and CE</a:t>
            </a:r>
            <a:r>
              <a:rPr lang="nl-BE" b="1" kern="0" dirty="0">
                <a:solidFill>
                  <a:srgbClr val="00B050"/>
                </a:solidFill>
                <a:latin typeface="+mn-lt"/>
              </a:rPr>
              <a:t>	</a:t>
            </a:r>
          </a:p>
          <a:p>
            <a:pPr algn="just" eaLnBrk="0" hangingPunct="0">
              <a:defRPr/>
            </a:pPr>
            <a:r>
              <a:rPr lang="nl-BE" kern="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M</a:t>
            </a:r>
            <a:r>
              <a:rPr lang="nl-BE" kern="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ain-effect</a:t>
            </a:r>
            <a:r>
              <a:rPr lang="nl-BE" kern="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of </a:t>
            </a:r>
            <a:r>
              <a:rPr lang="nl-BE" kern="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group</a:t>
            </a:r>
            <a:r>
              <a:rPr lang="nl-BE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; and </a:t>
            </a:r>
            <a:r>
              <a:rPr lang="nl-BE" kern="0" dirty="0" err="1">
                <a:solidFill>
                  <a:srgbClr val="C00000"/>
                </a:solidFill>
                <a:latin typeface="+mn-lt"/>
              </a:rPr>
              <a:t>main-effect</a:t>
            </a:r>
            <a:r>
              <a:rPr lang="nl-BE" kern="0" dirty="0">
                <a:solidFill>
                  <a:srgbClr val="C00000"/>
                </a:solidFill>
                <a:latin typeface="+mn-lt"/>
              </a:rPr>
              <a:t> of </a:t>
            </a:r>
            <a:r>
              <a:rPr lang="nl-BE" kern="0" dirty="0" err="1">
                <a:solidFill>
                  <a:srgbClr val="C00000"/>
                </a:solidFill>
                <a:latin typeface="+mn-lt"/>
              </a:rPr>
              <a:t>covariate</a:t>
            </a:r>
            <a:r>
              <a:rPr lang="nl-BE" kern="0" dirty="0">
                <a:solidFill>
                  <a:srgbClr val="C00000"/>
                </a:solidFill>
                <a:latin typeface="+mn-lt"/>
              </a:rPr>
              <a:t>!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214563" y="2571750"/>
            <a:ext cx="12144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nl-BE" sz="2000" dirty="0">
              <a:latin typeface="+mn-lt"/>
            </a:endParaRPr>
          </a:p>
          <a:p>
            <a:pPr algn="ctr">
              <a:defRPr/>
            </a:pPr>
            <a:r>
              <a:rPr lang="el-GR" sz="2000" i="1" dirty="0">
                <a:solidFill>
                  <a:srgbClr val="C00000"/>
                </a:solidFill>
                <a:latin typeface="Arial"/>
              </a:rPr>
              <a:t>η</a:t>
            </a:r>
            <a:r>
              <a:rPr lang="nl-BE" sz="2000" i="1" baseline="30000" dirty="0">
                <a:solidFill>
                  <a:srgbClr val="C00000"/>
                </a:solidFill>
                <a:latin typeface="Arial"/>
              </a:rPr>
              <a:t>2</a:t>
            </a:r>
            <a:r>
              <a:rPr lang="nl-BE" sz="2000" baseline="30000" dirty="0">
                <a:solidFill>
                  <a:srgbClr val="000000"/>
                </a:solidFill>
                <a:latin typeface="Arial"/>
              </a:rPr>
              <a:t> </a:t>
            </a:r>
            <a:r>
              <a:rPr lang="nl-BE" sz="2000" dirty="0">
                <a:solidFill>
                  <a:srgbClr val="C00000"/>
                </a:solidFill>
                <a:latin typeface="+mn-lt"/>
              </a:rPr>
              <a:t>= .11</a:t>
            </a:r>
          </a:p>
          <a:p>
            <a:pPr algn="ctr">
              <a:defRPr/>
            </a:pPr>
            <a:r>
              <a:rPr lang="nl-BE" sz="2000" dirty="0">
                <a:latin typeface="+mn-lt"/>
              </a:rPr>
              <a:t>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47800" y="6248400"/>
            <a:ext cx="733901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</p:txBody>
      </p:sp>
      <p:sp>
        <p:nvSpPr>
          <p:cNvPr id="35843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143125"/>
            <a:ext cx="8429625" cy="4154488"/>
          </a:xfrm>
          <a:noFill/>
        </p:spPr>
        <p:txBody>
          <a:bodyPr anchor="ctr">
            <a:spAutoFit/>
          </a:bodyPr>
          <a:lstStyle/>
          <a:p>
            <a:pPr marL="355600" indent="-355600" algn="just">
              <a:spcBef>
                <a:spcPct val="0"/>
              </a:spcBef>
              <a:buFontTx/>
              <a:buNone/>
            </a:pPr>
            <a:r>
              <a:rPr lang="nl-BE" sz="2400" b="1" dirty="0" err="1" smtClean="0">
                <a:solidFill>
                  <a:srgbClr val="00B050"/>
                </a:solidFill>
              </a:rPr>
              <a:t>Summary</a:t>
            </a:r>
            <a:r>
              <a:rPr lang="nl-BE" sz="2400" b="1" dirty="0" smtClean="0">
                <a:solidFill>
                  <a:srgbClr val="00B050"/>
                </a:solidFill>
              </a:rPr>
              <a:t> of </a:t>
            </a:r>
            <a:r>
              <a:rPr lang="nl-BE" sz="2400" b="1" dirty="0" err="1" smtClean="0">
                <a:solidFill>
                  <a:srgbClr val="00B050"/>
                </a:solidFill>
              </a:rPr>
              <a:t>results</a:t>
            </a:r>
            <a:endParaRPr lang="nl-BE" sz="2400" b="1" dirty="0" smtClean="0">
              <a:solidFill>
                <a:srgbClr val="00B050"/>
              </a:solidFill>
            </a:endParaRPr>
          </a:p>
          <a:p>
            <a:pPr marL="355600" indent="-355600" algn="just">
              <a:spcBef>
                <a:spcPct val="0"/>
              </a:spcBef>
              <a:buFont typeface="Wingdings" pitchFamily="2" charset="2"/>
              <a:buChar char="Ø"/>
            </a:pPr>
            <a:r>
              <a:rPr lang="nl-BE" sz="2400" dirty="0" err="1" smtClean="0">
                <a:solidFill>
                  <a:srgbClr val="606060"/>
                </a:solidFill>
              </a:rPr>
              <a:t>Sig</a:t>
            </a:r>
            <a:r>
              <a:rPr lang="nl-BE" sz="2400" dirty="0" smtClean="0">
                <a:solidFill>
                  <a:srgbClr val="606060"/>
                </a:solidFill>
              </a:rPr>
              <a:t>. </a:t>
            </a:r>
            <a:r>
              <a:rPr lang="nl-BE" sz="2400" dirty="0" err="1" smtClean="0">
                <a:solidFill>
                  <a:srgbClr val="606060"/>
                </a:solidFill>
              </a:rPr>
              <a:t>lower</a:t>
            </a:r>
            <a:r>
              <a:rPr lang="nl-BE" sz="2400" dirty="0" smtClean="0">
                <a:solidFill>
                  <a:srgbClr val="606060"/>
                </a:solidFill>
              </a:rPr>
              <a:t> </a:t>
            </a:r>
            <a:r>
              <a:rPr lang="nl-BE" sz="2400" dirty="0" err="1" smtClean="0">
                <a:solidFill>
                  <a:srgbClr val="606060"/>
                </a:solidFill>
              </a:rPr>
              <a:t>acc</a:t>
            </a:r>
            <a:r>
              <a:rPr lang="nl-BE" sz="2400" dirty="0" smtClean="0">
                <a:solidFill>
                  <a:srgbClr val="606060"/>
                </a:solidFill>
              </a:rPr>
              <a:t> DR, BR, DRB, BRB, </a:t>
            </a:r>
            <a:r>
              <a:rPr lang="nl-BE" sz="2400" dirty="0" err="1" smtClean="0">
                <a:solidFill>
                  <a:srgbClr val="606060"/>
                </a:solidFill>
              </a:rPr>
              <a:t>SpSp</a:t>
            </a:r>
            <a:r>
              <a:rPr lang="nl-BE" sz="2400" dirty="0" smtClean="0">
                <a:solidFill>
                  <a:srgbClr val="606060"/>
                </a:solidFill>
              </a:rPr>
              <a:t>  </a:t>
            </a:r>
          </a:p>
          <a:p>
            <a:pPr marL="355600" indent="-355600" algn="just">
              <a:spcBef>
                <a:spcPct val="0"/>
              </a:spcBef>
              <a:buFontTx/>
              <a:buNone/>
            </a:pPr>
            <a:endParaRPr lang="nl-BE" sz="2400" dirty="0" smtClean="0">
              <a:solidFill>
                <a:srgbClr val="606060"/>
              </a:solidFill>
            </a:endParaRPr>
          </a:p>
          <a:p>
            <a:pPr marL="355600" indent="-355600" algn="just">
              <a:spcBef>
                <a:spcPct val="0"/>
              </a:spcBef>
              <a:buFont typeface="Wingdings" pitchFamily="2" charset="2"/>
              <a:buChar char="Ø"/>
            </a:pPr>
            <a:r>
              <a:rPr lang="nl-BE" sz="2400" dirty="0" err="1" smtClean="0">
                <a:solidFill>
                  <a:srgbClr val="606060"/>
                </a:solidFill>
              </a:rPr>
              <a:t>Role</a:t>
            </a:r>
            <a:r>
              <a:rPr lang="nl-BE" sz="2400" dirty="0" smtClean="0">
                <a:solidFill>
                  <a:srgbClr val="606060"/>
                </a:solidFill>
              </a:rPr>
              <a:t> of CE!</a:t>
            </a:r>
          </a:p>
          <a:p>
            <a:pPr marL="355600" indent="-355600" algn="just">
              <a:spcBef>
                <a:spcPct val="0"/>
              </a:spcBef>
              <a:buFontTx/>
              <a:buNone/>
            </a:pPr>
            <a:endParaRPr lang="nl-BE" sz="2400" dirty="0" smtClean="0">
              <a:solidFill>
                <a:srgbClr val="606060"/>
              </a:solidFill>
            </a:endParaRPr>
          </a:p>
          <a:p>
            <a:pPr marL="355600" indent="-355600" algn="just">
              <a:spcBef>
                <a:spcPct val="0"/>
              </a:spcBef>
              <a:buFont typeface="Wingdings" pitchFamily="2" charset="2"/>
              <a:buChar char="Ø"/>
            </a:pPr>
            <a:r>
              <a:rPr lang="nl-BE" sz="2400" dirty="0" err="1" smtClean="0">
                <a:solidFill>
                  <a:srgbClr val="606060"/>
                </a:solidFill>
              </a:rPr>
              <a:t>Influence</a:t>
            </a:r>
            <a:r>
              <a:rPr lang="nl-BE" sz="2400" dirty="0" smtClean="0">
                <a:solidFill>
                  <a:srgbClr val="606060"/>
                </a:solidFill>
              </a:rPr>
              <a:t> of spelling in WM in </a:t>
            </a:r>
            <a:r>
              <a:rPr lang="nl-BE" sz="2400" dirty="0" err="1" smtClean="0">
                <a:solidFill>
                  <a:srgbClr val="606060"/>
                </a:solidFill>
              </a:rPr>
              <a:t>children</a:t>
            </a:r>
            <a:r>
              <a:rPr lang="nl-BE" sz="2400" dirty="0" smtClean="0">
                <a:solidFill>
                  <a:srgbClr val="606060"/>
                </a:solidFill>
              </a:rPr>
              <a:t> </a:t>
            </a:r>
            <a:r>
              <a:rPr lang="nl-BE" sz="2400" dirty="0" err="1" smtClean="0">
                <a:solidFill>
                  <a:srgbClr val="606060"/>
                </a:solidFill>
              </a:rPr>
              <a:t>with</a:t>
            </a:r>
            <a:r>
              <a:rPr lang="nl-BE" sz="2400" dirty="0" smtClean="0">
                <a:solidFill>
                  <a:srgbClr val="606060"/>
                </a:solidFill>
              </a:rPr>
              <a:t> MD</a:t>
            </a:r>
          </a:p>
          <a:p>
            <a:pPr marL="355600" indent="-355600" algn="just">
              <a:spcBef>
                <a:spcPct val="0"/>
              </a:spcBef>
              <a:buFontTx/>
              <a:buNone/>
            </a:pPr>
            <a:endParaRPr lang="nl-BE" sz="2400" dirty="0" smtClean="0">
              <a:solidFill>
                <a:srgbClr val="606060"/>
              </a:solidFill>
            </a:endParaRPr>
          </a:p>
          <a:p>
            <a:pPr marL="355600" indent="-355600" algn="just">
              <a:spcBef>
                <a:spcPct val="0"/>
              </a:spcBef>
              <a:buFont typeface="Wingdings" pitchFamily="2" charset="2"/>
              <a:buChar char="Ø"/>
            </a:pPr>
            <a:r>
              <a:rPr lang="nl-BE" sz="2400" dirty="0" err="1" smtClean="0">
                <a:solidFill>
                  <a:srgbClr val="606060"/>
                </a:solidFill>
              </a:rPr>
              <a:t>Sig</a:t>
            </a:r>
            <a:r>
              <a:rPr lang="nl-BE" sz="2400" dirty="0" smtClean="0">
                <a:solidFill>
                  <a:srgbClr val="606060"/>
                </a:solidFill>
              </a:rPr>
              <a:t>. </a:t>
            </a:r>
            <a:r>
              <a:rPr lang="nl-BE" sz="2400" dirty="0" err="1" smtClean="0">
                <a:solidFill>
                  <a:srgbClr val="606060"/>
                </a:solidFill>
              </a:rPr>
              <a:t>large</a:t>
            </a:r>
            <a:r>
              <a:rPr lang="nl-BE" sz="2400" dirty="0" smtClean="0">
                <a:solidFill>
                  <a:srgbClr val="606060"/>
                </a:solidFill>
              </a:rPr>
              <a:t> </a:t>
            </a:r>
            <a:r>
              <a:rPr lang="nl-BE" sz="2400" i="1" dirty="0" smtClean="0">
                <a:solidFill>
                  <a:srgbClr val="606060"/>
                </a:solidFill>
              </a:rPr>
              <a:t>r</a:t>
            </a:r>
            <a:r>
              <a:rPr lang="nl-BE" sz="2400" dirty="0" smtClean="0">
                <a:solidFill>
                  <a:srgbClr val="606060"/>
                </a:solidFill>
              </a:rPr>
              <a:t> </a:t>
            </a:r>
            <a:r>
              <a:rPr lang="nl-BE" sz="2400" dirty="0" err="1" smtClean="0">
                <a:solidFill>
                  <a:srgbClr val="606060"/>
                </a:solidFill>
              </a:rPr>
              <a:t>math</a:t>
            </a:r>
            <a:r>
              <a:rPr lang="nl-BE" sz="2400" dirty="0" smtClean="0">
                <a:solidFill>
                  <a:srgbClr val="606060"/>
                </a:solidFill>
              </a:rPr>
              <a:t> and reading/spelling</a:t>
            </a:r>
          </a:p>
          <a:p>
            <a:pPr marL="355600" indent="-355600" algn="just">
              <a:spcBef>
                <a:spcPct val="0"/>
              </a:spcBef>
              <a:buFontTx/>
              <a:buNone/>
            </a:pPr>
            <a:r>
              <a:rPr lang="nl-BE" sz="2400" dirty="0" smtClean="0">
                <a:solidFill>
                  <a:srgbClr val="606060"/>
                </a:solidFill>
              </a:rPr>
              <a:t>             </a:t>
            </a:r>
          </a:p>
          <a:p>
            <a:pPr marL="355600" indent="-355600" algn="just">
              <a:spcBef>
                <a:spcPct val="0"/>
              </a:spcBef>
              <a:buFontTx/>
              <a:buNone/>
            </a:pPr>
            <a:r>
              <a:rPr lang="nl-BE" sz="2400" dirty="0" smtClean="0">
                <a:solidFill>
                  <a:srgbClr val="606060"/>
                </a:solidFill>
              </a:rPr>
              <a:t>		 </a:t>
            </a:r>
            <a:r>
              <a:rPr lang="nl-BE" sz="2400" dirty="0" err="1" smtClean="0">
                <a:solidFill>
                  <a:srgbClr val="606060"/>
                </a:solidFill>
              </a:rPr>
              <a:t>Children</a:t>
            </a:r>
            <a:r>
              <a:rPr lang="nl-BE" sz="2400" dirty="0" smtClean="0">
                <a:solidFill>
                  <a:srgbClr val="606060"/>
                </a:solidFill>
              </a:rPr>
              <a:t> </a:t>
            </a:r>
            <a:r>
              <a:rPr lang="nl-BE" sz="2400" dirty="0" err="1" smtClean="0">
                <a:solidFill>
                  <a:srgbClr val="606060"/>
                </a:solidFill>
              </a:rPr>
              <a:t>with</a:t>
            </a:r>
            <a:r>
              <a:rPr lang="nl-BE" sz="2400" dirty="0" smtClean="0">
                <a:solidFill>
                  <a:srgbClr val="606060"/>
                </a:solidFill>
              </a:rPr>
              <a:t> MD </a:t>
            </a:r>
            <a:r>
              <a:rPr lang="nl-BE" sz="2400" dirty="0" err="1" smtClean="0">
                <a:solidFill>
                  <a:srgbClr val="606060"/>
                </a:solidFill>
              </a:rPr>
              <a:t>suffer</a:t>
            </a:r>
            <a:r>
              <a:rPr lang="nl-BE" sz="2400" dirty="0" smtClean="0">
                <a:solidFill>
                  <a:srgbClr val="606060"/>
                </a:solidFill>
              </a:rPr>
              <a:t> </a:t>
            </a:r>
            <a:r>
              <a:rPr lang="nl-BE" sz="2400" dirty="0" err="1" smtClean="0">
                <a:solidFill>
                  <a:srgbClr val="606060"/>
                </a:solidFill>
              </a:rPr>
              <a:t>from</a:t>
            </a:r>
            <a:r>
              <a:rPr lang="nl-BE" sz="2400" dirty="0" smtClean="0">
                <a:solidFill>
                  <a:srgbClr val="606060"/>
                </a:solidFill>
              </a:rPr>
              <a:t> WM </a:t>
            </a:r>
            <a:r>
              <a:rPr lang="nl-BE" sz="2400" dirty="0" err="1" smtClean="0">
                <a:solidFill>
                  <a:srgbClr val="606060"/>
                </a:solidFill>
              </a:rPr>
              <a:t>problems</a:t>
            </a:r>
            <a:endParaRPr lang="nl-BE" sz="2400" dirty="0" smtClean="0">
              <a:solidFill>
                <a:srgbClr val="606060"/>
              </a:solidFill>
            </a:endParaRPr>
          </a:p>
          <a:p>
            <a:pPr marL="355600" indent="-355600" algn="just">
              <a:spcBef>
                <a:spcPct val="0"/>
              </a:spcBef>
              <a:buFontTx/>
              <a:buNone/>
            </a:pPr>
            <a:r>
              <a:rPr lang="nl-BE" sz="2400" dirty="0" smtClean="0">
                <a:solidFill>
                  <a:srgbClr val="606060"/>
                </a:solidFill>
              </a:rPr>
              <a:t>		 Impact of spelling </a:t>
            </a:r>
            <a:r>
              <a:rPr lang="nl-BE" sz="2400" dirty="0" err="1" smtClean="0">
                <a:solidFill>
                  <a:srgbClr val="606060"/>
                </a:solidFill>
              </a:rPr>
              <a:t>on</a:t>
            </a:r>
            <a:r>
              <a:rPr lang="nl-BE" sz="2400" dirty="0" smtClean="0">
                <a:solidFill>
                  <a:srgbClr val="606060"/>
                </a:solidFill>
              </a:rPr>
              <a:t> </a:t>
            </a:r>
            <a:r>
              <a:rPr lang="nl-BE" sz="2400" dirty="0" err="1" smtClean="0">
                <a:solidFill>
                  <a:srgbClr val="606060"/>
                </a:solidFill>
              </a:rPr>
              <a:t>math</a:t>
            </a:r>
            <a:r>
              <a:rPr lang="nl-BE" sz="2400" dirty="0" smtClean="0">
                <a:solidFill>
                  <a:srgbClr val="606060"/>
                </a:solidFill>
              </a:rPr>
              <a:t> performance </a:t>
            </a:r>
          </a:p>
        </p:txBody>
      </p:sp>
      <p:sp>
        <p:nvSpPr>
          <p:cNvPr id="35844" name="Titel 1"/>
          <p:cNvSpPr>
            <a:spLocks noGrp="1"/>
          </p:cNvSpPr>
          <p:nvPr>
            <p:ph type="ctrTitle"/>
          </p:nvPr>
        </p:nvSpPr>
        <p:spPr>
          <a:xfrm>
            <a:off x="214313" y="1357313"/>
            <a:ext cx="8215312" cy="785812"/>
          </a:xfrm>
          <a:noFill/>
          <a:ln cap="sq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nl-BE" b="1" smtClean="0">
                <a:solidFill>
                  <a:srgbClr val="0070C0"/>
                </a:solidFill>
              </a:rPr>
              <a:t>4. DISCUSSION AND CONCLUSIONS</a:t>
            </a:r>
            <a:r>
              <a:rPr lang="nl-BE" smtClean="0">
                <a:solidFill>
                  <a:srgbClr val="0070C0"/>
                </a:solidFill>
              </a:rPr>
              <a:t>	</a:t>
            </a:r>
            <a:endParaRPr lang="nl-BE" sz="2400" b="1" i="1" smtClean="0">
              <a:solidFill>
                <a:srgbClr val="0070C0"/>
              </a:solidFill>
            </a:endParaRPr>
          </a:p>
        </p:txBody>
      </p:sp>
      <p:sp>
        <p:nvSpPr>
          <p:cNvPr id="5" name="PIJL-RECHTS 4"/>
          <p:cNvSpPr/>
          <p:nvPr/>
        </p:nvSpPr>
        <p:spPr>
          <a:xfrm>
            <a:off x="785813" y="5572125"/>
            <a:ext cx="4286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000125" y="1500188"/>
            <a:ext cx="7572375" cy="4708525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  <a:defRPr/>
            </a:pPr>
            <a:r>
              <a:rPr lang="nl-BE" sz="2800" dirty="0" smtClean="0">
                <a:solidFill>
                  <a:srgbClr val="606060"/>
                </a:solidFill>
              </a:rPr>
              <a:t> </a:t>
            </a:r>
            <a:r>
              <a:rPr lang="nl-BE" b="1" dirty="0" err="1" smtClean="0">
                <a:solidFill>
                  <a:srgbClr val="00B050"/>
                </a:solidFill>
              </a:rPr>
              <a:t>Implications</a:t>
            </a:r>
            <a:endParaRPr lang="nl-BE" sz="2800" b="1" dirty="0" smtClean="0">
              <a:solidFill>
                <a:srgbClr val="00B05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endParaRPr lang="nl-BE" sz="2400" dirty="0" smtClean="0">
              <a:solidFill>
                <a:srgbClr val="60606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  <a:defRPr/>
            </a:pPr>
            <a:endParaRPr lang="nl-BE" sz="2400" dirty="0" smtClean="0">
              <a:solidFill>
                <a:srgbClr val="606060"/>
              </a:solidFill>
            </a:endParaRPr>
          </a:p>
          <a:p>
            <a:pPr marL="355600" indent="-3556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nl-BE" sz="2800" dirty="0" smtClean="0">
                <a:solidFill>
                  <a:srgbClr val="606060"/>
                </a:solidFill>
              </a:rPr>
              <a:t>Spelling test</a:t>
            </a:r>
          </a:p>
          <a:p>
            <a:pPr marL="355600" indent="-355600" algn="just">
              <a:spcBef>
                <a:spcPct val="0"/>
              </a:spcBef>
              <a:buFontTx/>
              <a:buNone/>
              <a:defRPr/>
            </a:pPr>
            <a:endParaRPr lang="nl-BE" sz="2800" dirty="0" smtClean="0">
              <a:solidFill>
                <a:srgbClr val="606060"/>
              </a:solidFill>
            </a:endParaRPr>
          </a:p>
          <a:p>
            <a:pPr marL="355600" indent="-3556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nl-BE" sz="2800" dirty="0" smtClean="0">
                <a:solidFill>
                  <a:srgbClr val="606060"/>
                </a:solidFill>
              </a:rPr>
              <a:t>Reading tests?!</a:t>
            </a:r>
          </a:p>
          <a:p>
            <a:pPr marL="355600" indent="-355600" algn="just">
              <a:spcBef>
                <a:spcPct val="0"/>
              </a:spcBef>
              <a:buFontTx/>
              <a:buNone/>
              <a:defRPr/>
            </a:pPr>
            <a:endParaRPr lang="nl-BE" sz="2800" dirty="0" smtClean="0">
              <a:solidFill>
                <a:srgbClr val="606060"/>
              </a:solidFill>
            </a:endParaRPr>
          </a:p>
          <a:p>
            <a:pPr marL="355600" indent="-355600" algn="just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nl-BE" sz="2800" dirty="0" smtClean="0">
                <a:solidFill>
                  <a:srgbClr val="606060"/>
                </a:solidFill>
              </a:rPr>
              <a:t>WMTB-C</a:t>
            </a:r>
          </a:p>
          <a:p>
            <a:pPr marL="355600" indent="-355600" algn="just">
              <a:spcBef>
                <a:spcPct val="0"/>
              </a:spcBef>
              <a:buFontTx/>
              <a:buNone/>
              <a:defRPr/>
            </a:pPr>
            <a:endParaRPr lang="nl-BE" sz="2800" dirty="0" smtClean="0">
              <a:solidFill>
                <a:srgbClr val="606060"/>
              </a:solidFill>
            </a:endParaRPr>
          </a:p>
          <a:p>
            <a:pPr marL="355600" indent="-355600" algn="just">
              <a:spcBef>
                <a:spcPct val="0"/>
              </a:spcBef>
              <a:buFontTx/>
              <a:buNone/>
              <a:defRPr/>
            </a:pPr>
            <a:r>
              <a:rPr lang="nl-BE" sz="2800" dirty="0" smtClean="0">
                <a:solidFill>
                  <a:srgbClr val="606060"/>
                </a:solidFill>
              </a:rPr>
              <a:t> 			</a:t>
            </a:r>
            <a:r>
              <a:rPr lang="nl-BE" sz="2800" dirty="0" err="1" smtClean="0">
                <a:solidFill>
                  <a:srgbClr val="606060"/>
                </a:solidFill>
              </a:rPr>
              <a:t>Treatment</a:t>
            </a:r>
            <a:r>
              <a:rPr lang="nl-BE" sz="2800" dirty="0" smtClean="0">
                <a:solidFill>
                  <a:srgbClr val="606060"/>
                </a:solidFill>
              </a:rPr>
              <a:t> = more </a:t>
            </a:r>
            <a:r>
              <a:rPr lang="nl-BE" sz="2800" dirty="0" err="1" smtClean="0">
                <a:solidFill>
                  <a:srgbClr val="606060"/>
                </a:solidFill>
              </a:rPr>
              <a:t>than</a:t>
            </a:r>
            <a:r>
              <a:rPr lang="nl-BE" sz="2800" dirty="0" smtClean="0">
                <a:solidFill>
                  <a:srgbClr val="606060"/>
                </a:solidFill>
              </a:rPr>
              <a:t> </a:t>
            </a:r>
            <a:r>
              <a:rPr lang="nl-BE" sz="2800" dirty="0" err="1" smtClean="0">
                <a:solidFill>
                  <a:srgbClr val="606060"/>
                </a:solidFill>
              </a:rPr>
              <a:t>just</a:t>
            </a:r>
            <a:r>
              <a:rPr lang="nl-BE" sz="2800" dirty="0" smtClean="0">
                <a:solidFill>
                  <a:srgbClr val="606060"/>
                </a:solidFill>
              </a:rPr>
              <a:t> </a:t>
            </a:r>
            <a:r>
              <a:rPr lang="nl-BE" sz="2800" dirty="0" err="1" smtClean="0">
                <a:solidFill>
                  <a:srgbClr val="606060"/>
                </a:solidFill>
              </a:rPr>
              <a:t>math</a:t>
            </a:r>
            <a:r>
              <a:rPr lang="nl-BE" sz="2800" dirty="0" smtClean="0">
                <a:solidFill>
                  <a:srgbClr val="606060"/>
                </a:solidFill>
              </a:rPr>
              <a:t>!</a:t>
            </a:r>
            <a:r>
              <a:rPr lang="nl-BE" sz="2400" dirty="0" smtClean="0">
                <a:solidFill>
                  <a:srgbClr val="606060"/>
                </a:solidFill>
              </a:rPr>
              <a:t>                  </a:t>
            </a:r>
          </a:p>
          <a:p>
            <a:pPr marL="355600" indent="-355600" algn="just">
              <a:spcBef>
                <a:spcPct val="0"/>
              </a:spcBef>
              <a:buFontTx/>
              <a:buNone/>
              <a:defRPr/>
            </a:pPr>
            <a:r>
              <a:rPr lang="nl-BE" sz="2400" dirty="0" smtClean="0">
                <a:solidFill>
                  <a:srgbClr val="606060"/>
                </a:solidFill>
              </a:rPr>
              <a:t>                     </a:t>
            </a:r>
          </a:p>
        </p:txBody>
      </p:sp>
      <p:sp>
        <p:nvSpPr>
          <p:cNvPr id="8" name="PIJL-RECHTS 7"/>
          <p:cNvSpPr/>
          <p:nvPr/>
        </p:nvSpPr>
        <p:spPr>
          <a:xfrm>
            <a:off x="1785938" y="5429250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9" name="Tijdelijke aanduiding voor voettekst 3"/>
          <p:cNvSpPr txBox="1">
            <a:spLocks/>
          </p:cNvSpPr>
          <p:nvPr/>
        </p:nvSpPr>
        <p:spPr bwMode="auto">
          <a:xfrm>
            <a:off x="1357313" y="6215063"/>
            <a:ext cx="735806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Weerdt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et al. – Working memory in children with mathematical  disabilities</a:t>
            </a:r>
          </a:p>
          <a:p>
            <a:pPr lvl="0" algn="ctr">
              <a:defRPr/>
            </a:pPr>
            <a:r>
              <a:rPr lang="en-US" sz="1100" dirty="0" err="1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Rekengroep</a:t>
            </a:r>
            <a:r>
              <a:rPr lang="en-US" sz="110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  - 25/01/2011</a:t>
            </a:r>
          </a:p>
          <a:p>
            <a:pPr algn="ctr">
              <a:defRPr/>
            </a:pPr>
            <a:endParaRPr lang="nl-BE" sz="1200" dirty="0">
              <a:latin typeface="+mn-lt"/>
              <a:cs typeface="Arial" charset="0"/>
            </a:endParaRPr>
          </a:p>
          <a:p>
            <a:pPr>
              <a:defRPr/>
            </a:pPr>
            <a:r>
              <a:rPr lang="en-US" sz="1200" b="1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/>
            </a:r>
            <a:br>
              <a:rPr lang="en-US" sz="1200" b="1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endParaRPr lang="en-GB" sz="1200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ndertitel 2"/>
          <p:cNvSpPr>
            <a:spLocks noGrp="1"/>
          </p:cNvSpPr>
          <p:nvPr>
            <p:ph type="subTitle" idx="1"/>
          </p:nvPr>
        </p:nvSpPr>
        <p:spPr>
          <a:xfrm>
            <a:off x="714375" y="1643063"/>
            <a:ext cx="8048625" cy="4429125"/>
          </a:xfrm>
          <a:noFill/>
        </p:spPr>
        <p:txBody>
          <a:bodyPr/>
          <a:lstStyle/>
          <a:p>
            <a:pPr algn="just">
              <a:buFontTx/>
              <a:buNone/>
            </a:pPr>
            <a:endParaRPr lang="nl-BE" sz="2400" b="1" smtClean="0">
              <a:solidFill>
                <a:srgbClr val="0070C0"/>
              </a:solidFill>
            </a:endParaRPr>
          </a:p>
          <a:p>
            <a:pPr algn="just">
              <a:buFontTx/>
              <a:buNone/>
            </a:pPr>
            <a:r>
              <a:rPr lang="nl-BE" sz="2800" b="1" smtClean="0">
                <a:solidFill>
                  <a:srgbClr val="00B050"/>
                </a:solidFill>
              </a:rPr>
              <a:t>Defining features:</a:t>
            </a:r>
          </a:p>
          <a:p>
            <a:pPr algn="just">
              <a:buFontTx/>
              <a:buNone/>
            </a:pPr>
            <a:endParaRPr lang="nl-BE" sz="2800" b="1" smtClean="0">
              <a:solidFill>
                <a:srgbClr val="00B050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nl-BE" smtClean="0"/>
              <a:t>  Arithmetic facts </a:t>
            </a:r>
          </a:p>
          <a:p>
            <a:pPr lvl="1" algn="just">
              <a:buFont typeface="Arial Unicode MS" pitchFamily="34" charset="-128"/>
              <a:buNone/>
            </a:pPr>
            <a:endParaRPr lang="nl-BE" smtClean="0"/>
          </a:p>
          <a:p>
            <a:pPr lvl="1" algn="just">
              <a:buFont typeface="Wingdings" pitchFamily="2" charset="2"/>
              <a:buChar char="Ø"/>
            </a:pPr>
            <a:r>
              <a:rPr lang="nl-BE" smtClean="0"/>
              <a:t>  Mathematical procedures</a:t>
            </a:r>
          </a:p>
          <a:p>
            <a:pPr algn="just">
              <a:buFontTx/>
              <a:buNone/>
            </a:pPr>
            <a:endParaRPr lang="nl-BE" sz="2000" smtClean="0"/>
          </a:p>
          <a:p>
            <a:pPr>
              <a:buFontTx/>
              <a:buNone/>
            </a:pPr>
            <a:endParaRPr lang="nl-BE" sz="1800" smtClean="0"/>
          </a:p>
          <a:p>
            <a:pPr algn="just">
              <a:buFontTx/>
              <a:buNone/>
            </a:pPr>
            <a:endParaRPr lang="nl-BE" sz="1800" smtClean="0"/>
          </a:p>
          <a:p>
            <a:pPr algn="just">
              <a:buFontTx/>
              <a:buNone/>
            </a:pPr>
            <a:r>
              <a:rPr lang="nl-BE" sz="1800" smtClean="0"/>
              <a:t>			</a:t>
            </a:r>
          </a:p>
          <a:p>
            <a:pPr>
              <a:buFontTx/>
              <a:buNone/>
            </a:pPr>
            <a:r>
              <a:rPr lang="nl-BE" sz="1800" smtClean="0"/>
              <a:t> </a:t>
            </a:r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Ondertitel 2"/>
          <p:cNvSpPr>
            <a:spLocks noGrp="1"/>
          </p:cNvSpPr>
          <p:nvPr>
            <p:ph type="subTitle" idx="1"/>
          </p:nvPr>
        </p:nvSpPr>
        <p:spPr>
          <a:xfrm>
            <a:off x="714375" y="1428750"/>
            <a:ext cx="8048625" cy="4643438"/>
          </a:xfrm>
          <a:noFill/>
        </p:spPr>
        <p:txBody>
          <a:bodyPr/>
          <a:lstStyle/>
          <a:p>
            <a:pPr algn="just">
              <a:buFontTx/>
              <a:buNone/>
            </a:pPr>
            <a:endParaRPr lang="nl-BE" sz="2000" b="1" smtClean="0">
              <a:solidFill>
                <a:srgbClr val="00B050"/>
              </a:solidFill>
            </a:endParaRPr>
          </a:p>
          <a:p>
            <a:pPr algn="just">
              <a:buFontTx/>
              <a:buNone/>
            </a:pPr>
            <a:r>
              <a:rPr lang="nl-BE" sz="2800" b="1" smtClean="0">
                <a:solidFill>
                  <a:srgbClr val="00B050"/>
                </a:solidFill>
              </a:rPr>
              <a:t>Etiology:</a:t>
            </a:r>
          </a:p>
          <a:p>
            <a:pPr algn="just">
              <a:buFontTx/>
              <a:buNone/>
            </a:pPr>
            <a:endParaRPr lang="nl-BE" sz="2000" b="1" smtClean="0">
              <a:solidFill>
                <a:srgbClr val="00B050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nl-BE" smtClean="0"/>
              <a:t>  High heterogeneity:</a:t>
            </a:r>
          </a:p>
          <a:p>
            <a:pPr lvl="2" algn="just">
              <a:buFont typeface="Wingdings" pitchFamily="2" charset="2"/>
              <a:buChar char="§"/>
            </a:pPr>
            <a:r>
              <a:rPr lang="nl-BE" smtClean="0"/>
              <a:t>  </a:t>
            </a:r>
            <a:r>
              <a:rPr lang="nl-BE" smtClean="0">
                <a:solidFill>
                  <a:srgbClr val="595959"/>
                </a:solidFill>
              </a:rPr>
              <a:t>Defective number module </a:t>
            </a:r>
            <a:r>
              <a:rPr lang="nl-BE" sz="1400" smtClean="0">
                <a:solidFill>
                  <a:srgbClr val="595959"/>
                </a:solidFill>
              </a:rPr>
              <a:t>(Butterworth, 2005)</a:t>
            </a:r>
          </a:p>
          <a:p>
            <a:pPr lvl="2" algn="just">
              <a:buFont typeface="Wingdings" pitchFamily="2" charset="2"/>
              <a:buChar char="§"/>
            </a:pPr>
            <a:r>
              <a:rPr lang="nl-BE" smtClean="0">
                <a:solidFill>
                  <a:srgbClr val="595959"/>
                </a:solidFill>
              </a:rPr>
              <a:t>  Impaired number sense and mental number line                    	</a:t>
            </a:r>
            <a:r>
              <a:rPr lang="nl-BE" sz="1400" smtClean="0">
                <a:solidFill>
                  <a:srgbClr val="595959"/>
                </a:solidFill>
              </a:rPr>
              <a:t>(Dehaene, Piazza, Pinel &amp; Cohen, 2003)</a:t>
            </a:r>
          </a:p>
          <a:p>
            <a:pPr lvl="2" algn="just">
              <a:buFont typeface="Wingdings" pitchFamily="2" charset="2"/>
              <a:buChar char="§"/>
            </a:pPr>
            <a:r>
              <a:rPr lang="nl-BE" smtClean="0">
                <a:solidFill>
                  <a:srgbClr val="595959"/>
                </a:solidFill>
              </a:rPr>
              <a:t>  Working memory </a:t>
            </a:r>
            <a:r>
              <a:rPr lang="nl-BE" sz="1400" smtClean="0">
                <a:solidFill>
                  <a:srgbClr val="595959"/>
                </a:solidFill>
              </a:rPr>
              <a:t>(Bull &amp; Scerif, 1999)</a:t>
            </a:r>
          </a:p>
          <a:p>
            <a:pPr lvl="1" algn="just">
              <a:buFont typeface="Arial Unicode MS" pitchFamily="34" charset="-128"/>
              <a:buNone/>
            </a:pPr>
            <a:endParaRPr lang="nl-BE" smtClean="0"/>
          </a:p>
          <a:p>
            <a:pPr algn="just">
              <a:buFontTx/>
              <a:buNone/>
            </a:pPr>
            <a:endParaRPr lang="nl-BE" sz="2000" smtClean="0"/>
          </a:p>
          <a:p>
            <a:pPr>
              <a:buFontTx/>
              <a:buNone/>
            </a:pPr>
            <a:endParaRPr lang="nl-BE" sz="1800" smtClean="0"/>
          </a:p>
          <a:p>
            <a:pPr algn="just">
              <a:buFontTx/>
              <a:buNone/>
            </a:pPr>
            <a:endParaRPr lang="nl-BE" sz="1800" smtClean="0"/>
          </a:p>
          <a:p>
            <a:pPr algn="just">
              <a:buFontTx/>
              <a:buNone/>
            </a:pPr>
            <a:r>
              <a:rPr lang="nl-BE" sz="1800" smtClean="0"/>
              <a:t>			</a:t>
            </a:r>
          </a:p>
          <a:p>
            <a:pPr>
              <a:buFontTx/>
              <a:buNone/>
            </a:pPr>
            <a:r>
              <a:rPr lang="nl-BE" sz="1800" smtClean="0"/>
              <a:t> </a:t>
            </a:r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2357438"/>
            <a:ext cx="328612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el 1"/>
          <p:cNvSpPr>
            <a:spLocks noGrp="1"/>
          </p:cNvSpPr>
          <p:nvPr>
            <p:ph type="ctrTitle"/>
          </p:nvPr>
        </p:nvSpPr>
        <p:spPr>
          <a:xfrm>
            <a:off x="857250" y="1357313"/>
            <a:ext cx="7858125" cy="785812"/>
          </a:xfrm>
          <a:noFill/>
          <a:ln cap="sq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nl-BE" sz="2400" b="1" smtClean="0">
                <a:solidFill>
                  <a:srgbClr val="0070C0"/>
                </a:solidFill>
              </a:rPr>
              <a:t/>
            </a:r>
            <a:br>
              <a:rPr lang="nl-BE" sz="2400" b="1" smtClean="0">
                <a:solidFill>
                  <a:srgbClr val="0070C0"/>
                </a:solidFill>
              </a:rPr>
            </a:br>
            <a:r>
              <a:rPr lang="nl-BE" sz="2400" b="1" smtClean="0">
                <a:solidFill>
                  <a:srgbClr val="0070C0"/>
                </a:solidFill>
              </a:rPr>
              <a:t>1.</a:t>
            </a:r>
            <a:r>
              <a:rPr lang="nl-BE" sz="2400" smtClean="0">
                <a:solidFill>
                  <a:srgbClr val="0070C0"/>
                </a:solidFill>
              </a:rPr>
              <a:t> </a:t>
            </a:r>
            <a:r>
              <a:rPr lang="nl-BE" sz="2400" b="1" smtClean="0">
                <a:solidFill>
                  <a:srgbClr val="0070C0"/>
                </a:solidFill>
              </a:rPr>
              <a:t>THEORETICAL BACKGROUND</a:t>
            </a:r>
            <a:br>
              <a:rPr lang="nl-BE" sz="2400" b="1" smtClean="0">
                <a:solidFill>
                  <a:srgbClr val="0070C0"/>
                </a:solidFill>
              </a:rPr>
            </a:br>
            <a:r>
              <a:rPr lang="nl-BE" sz="2400" b="1" smtClean="0">
                <a:solidFill>
                  <a:srgbClr val="0070C0"/>
                </a:solidFill>
              </a:rPr>
              <a:t>				</a:t>
            </a:r>
            <a:r>
              <a:rPr lang="nl-BE" sz="2400" b="1" i="1" smtClean="0">
                <a:solidFill>
                  <a:srgbClr val="0070C0"/>
                </a:solidFill>
              </a:rPr>
              <a:t>Working memory (WM)</a:t>
            </a:r>
            <a:r>
              <a:rPr lang="nl-BE" sz="2400" smtClean="0">
                <a:solidFill>
                  <a:srgbClr val="0070C0"/>
                </a:solidFill>
              </a:rPr>
              <a:t/>
            </a:r>
            <a:br>
              <a:rPr lang="nl-BE" sz="2400" smtClean="0">
                <a:solidFill>
                  <a:srgbClr val="0070C0"/>
                </a:solidFill>
              </a:rPr>
            </a:br>
            <a:r>
              <a:rPr lang="nl-BE" sz="2400" smtClean="0">
                <a:solidFill>
                  <a:srgbClr val="0070C0"/>
                </a:solidFill>
              </a:rPr>
              <a:t>	</a:t>
            </a:r>
            <a:endParaRPr lang="nl-BE" sz="2800" b="1" i="1" smtClean="0">
              <a:solidFill>
                <a:srgbClr val="0070C0"/>
              </a:solidFill>
            </a:endParaRPr>
          </a:p>
        </p:txBody>
      </p:sp>
      <p:sp>
        <p:nvSpPr>
          <p:cNvPr id="15363" name="Ondertitel 2"/>
          <p:cNvSpPr>
            <a:spLocks noGrp="1"/>
          </p:cNvSpPr>
          <p:nvPr>
            <p:ph type="subTitle" idx="1"/>
          </p:nvPr>
        </p:nvSpPr>
        <p:spPr>
          <a:xfrm>
            <a:off x="857250" y="2071688"/>
            <a:ext cx="7905750" cy="4143375"/>
          </a:xfrm>
          <a:noFill/>
        </p:spPr>
        <p:txBody>
          <a:bodyPr/>
          <a:lstStyle/>
          <a:p>
            <a:pPr algn="just">
              <a:buFontTx/>
              <a:buNone/>
              <a:defRPr/>
            </a:pPr>
            <a:endParaRPr lang="nl-BE" sz="700" b="1" dirty="0" smtClean="0">
              <a:solidFill>
                <a:srgbClr val="00B050"/>
              </a:solidFill>
            </a:endParaRPr>
          </a:p>
          <a:p>
            <a:pPr algn="just">
              <a:buFontTx/>
              <a:buNone/>
              <a:defRPr/>
            </a:pPr>
            <a:r>
              <a:rPr lang="nl-BE" sz="2400" b="1" dirty="0" smtClean="0">
                <a:solidFill>
                  <a:srgbClr val="00B050"/>
                </a:solidFill>
              </a:rPr>
              <a:t>WM model of </a:t>
            </a:r>
            <a:r>
              <a:rPr lang="nl-BE" sz="2400" b="1" dirty="0" err="1" smtClean="0">
                <a:solidFill>
                  <a:srgbClr val="00B050"/>
                </a:solidFill>
              </a:rPr>
              <a:t>Baddeley</a:t>
            </a:r>
            <a:r>
              <a:rPr lang="nl-BE" sz="2400" b="1" dirty="0" smtClean="0">
                <a:solidFill>
                  <a:srgbClr val="00B050"/>
                </a:solidFill>
              </a:rPr>
              <a:t> (1974; 2000)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nl-BE" sz="1100" dirty="0" smtClean="0"/>
          </a:p>
          <a:p>
            <a:pPr algn="just">
              <a:buFont typeface="Wingdings" pitchFamily="2" charset="2"/>
              <a:buChar char="Ø"/>
              <a:defRPr/>
            </a:pPr>
            <a:r>
              <a:rPr lang="nl-BE" sz="2400" dirty="0" smtClean="0"/>
              <a:t>Most </a:t>
            </a:r>
            <a:r>
              <a:rPr lang="nl-BE" sz="2400" dirty="0" err="1" smtClean="0"/>
              <a:t>common</a:t>
            </a:r>
            <a:r>
              <a:rPr lang="nl-BE" sz="2400" dirty="0" smtClean="0"/>
              <a:t> </a:t>
            </a:r>
            <a:r>
              <a:rPr lang="nl-BE" sz="2000" dirty="0" smtClean="0"/>
              <a:t>(</a:t>
            </a:r>
            <a:r>
              <a:rPr lang="nl-BE" sz="1400" dirty="0" err="1" smtClean="0"/>
              <a:t>Landerl</a:t>
            </a:r>
            <a:r>
              <a:rPr lang="nl-BE" sz="1400" dirty="0" smtClean="0"/>
              <a:t>, </a:t>
            </a:r>
            <a:r>
              <a:rPr lang="nl-BE" sz="1400" dirty="0" err="1" smtClean="0"/>
              <a:t>Bevan</a:t>
            </a:r>
            <a:r>
              <a:rPr lang="nl-BE" sz="1400" dirty="0" smtClean="0"/>
              <a:t>, &amp; </a:t>
            </a:r>
          </a:p>
          <a:p>
            <a:pPr algn="just">
              <a:buFontTx/>
              <a:buNone/>
              <a:defRPr/>
            </a:pPr>
            <a:r>
              <a:rPr lang="nl-BE" sz="1400" dirty="0" smtClean="0"/>
              <a:t>	</a:t>
            </a:r>
            <a:r>
              <a:rPr lang="nl-BE" sz="1400" dirty="0" err="1" smtClean="0"/>
              <a:t>Butterworth</a:t>
            </a:r>
            <a:r>
              <a:rPr lang="nl-BE" sz="1400" dirty="0" smtClean="0"/>
              <a:t>, 2004 )</a:t>
            </a:r>
          </a:p>
          <a:p>
            <a:pPr algn="just">
              <a:buFontTx/>
              <a:buNone/>
              <a:defRPr/>
            </a:pPr>
            <a:endParaRPr lang="nl-BE" sz="1200" dirty="0" smtClean="0"/>
          </a:p>
          <a:p>
            <a:pPr algn="just">
              <a:buFont typeface="Wingdings" pitchFamily="2" charset="2"/>
              <a:buChar char="Ø"/>
              <a:defRPr/>
            </a:pPr>
            <a:r>
              <a:rPr lang="nl-BE" sz="2400" dirty="0" err="1" smtClean="0"/>
              <a:t>Components</a:t>
            </a:r>
            <a:r>
              <a:rPr lang="nl-BE" sz="2400" dirty="0" smtClean="0"/>
              <a:t>:</a:t>
            </a:r>
          </a:p>
          <a:p>
            <a:pPr marL="623888" indent="-266700" algn="just">
              <a:buFont typeface="Wingdings" pitchFamily="2" charset="2"/>
              <a:buChar char="§"/>
              <a:defRPr/>
            </a:pPr>
            <a:r>
              <a:rPr lang="nl-BE" sz="2400" dirty="0" smtClean="0"/>
              <a:t>Central </a:t>
            </a:r>
            <a:r>
              <a:rPr lang="nl-BE" sz="2400" dirty="0" err="1" smtClean="0"/>
              <a:t>Executive</a:t>
            </a:r>
            <a:r>
              <a:rPr lang="nl-BE" sz="2400" dirty="0" smtClean="0"/>
              <a:t> </a:t>
            </a:r>
          </a:p>
          <a:p>
            <a:pPr marL="623888" indent="-266700" algn="just">
              <a:buFont typeface="Wingdings" pitchFamily="2" charset="2"/>
              <a:buChar char="§"/>
              <a:defRPr/>
            </a:pPr>
            <a:r>
              <a:rPr lang="nl-BE" sz="2400" dirty="0" err="1" smtClean="0"/>
              <a:t>Phonological</a:t>
            </a:r>
            <a:r>
              <a:rPr lang="nl-BE" sz="2400" dirty="0" smtClean="0"/>
              <a:t> Loop </a:t>
            </a:r>
          </a:p>
          <a:p>
            <a:pPr marL="623888" indent="-266700" algn="just">
              <a:buFont typeface="Wingdings" pitchFamily="2" charset="2"/>
              <a:buChar char="§"/>
              <a:defRPr/>
            </a:pPr>
            <a:r>
              <a:rPr lang="nl-BE" sz="2400" dirty="0" err="1" smtClean="0"/>
              <a:t>Visuospatial</a:t>
            </a:r>
            <a:r>
              <a:rPr lang="nl-BE" sz="2400" dirty="0" smtClean="0"/>
              <a:t> Sketchpad </a:t>
            </a:r>
          </a:p>
          <a:p>
            <a:pPr marL="623888" indent="-266700" algn="just">
              <a:buFont typeface="Wingdings" pitchFamily="2" charset="2"/>
              <a:buChar char="§"/>
              <a:defRPr/>
            </a:pPr>
            <a:r>
              <a:rPr lang="nl-BE" sz="2400" dirty="0" err="1" smtClean="0"/>
              <a:t>Episodic</a:t>
            </a:r>
            <a:r>
              <a:rPr lang="nl-BE" sz="2400" dirty="0" smtClean="0"/>
              <a:t> Buffer               </a:t>
            </a:r>
            <a:r>
              <a:rPr lang="nl-BE" sz="1200" dirty="0" err="1" smtClean="0"/>
              <a:t>Figure</a:t>
            </a:r>
            <a:r>
              <a:rPr lang="nl-BE" sz="1200" dirty="0" smtClean="0"/>
              <a:t> 1: </a:t>
            </a:r>
            <a:r>
              <a:rPr lang="nl-BE" sz="1200" dirty="0" err="1" smtClean="0"/>
              <a:t>Current</a:t>
            </a:r>
            <a:r>
              <a:rPr lang="nl-BE" sz="1200" dirty="0" smtClean="0"/>
              <a:t> model of WM (</a:t>
            </a:r>
            <a:r>
              <a:rPr lang="nl-BE" sz="1200" dirty="0" err="1" smtClean="0"/>
              <a:t>Baddeley</a:t>
            </a:r>
            <a:r>
              <a:rPr lang="nl-BE" sz="1200" dirty="0" smtClean="0"/>
              <a:t>, 2002, p .93)</a:t>
            </a:r>
            <a:endParaRPr lang="nl-BE" sz="2400" dirty="0" smtClean="0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143875" cy="1214437"/>
          </a:xfrm>
          <a:noFill/>
          <a:ln cap="sq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nl-BE" sz="2800" b="1" smtClean="0">
                <a:solidFill>
                  <a:srgbClr val="0070C0"/>
                </a:solidFill>
              </a:rPr>
              <a:t>1.</a:t>
            </a:r>
            <a:r>
              <a:rPr lang="nl-BE" sz="2800" smtClean="0">
                <a:solidFill>
                  <a:srgbClr val="0070C0"/>
                </a:solidFill>
              </a:rPr>
              <a:t> </a:t>
            </a:r>
            <a:r>
              <a:rPr lang="nl-BE" sz="2800" b="1" smtClean="0">
                <a:solidFill>
                  <a:srgbClr val="0070C0"/>
                </a:solidFill>
              </a:rPr>
              <a:t>THEORETICAL BACKGROUND</a:t>
            </a:r>
            <a:r>
              <a:rPr lang="nl-BE" sz="2800" smtClean="0">
                <a:solidFill>
                  <a:srgbClr val="0070C0"/>
                </a:solidFill>
              </a:rPr>
              <a:t/>
            </a:r>
            <a:br>
              <a:rPr lang="nl-BE" sz="2800" smtClean="0">
                <a:solidFill>
                  <a:srgbClr val="0070C0"/>
                </a:solidFill>
              </a:rPr>
            </a:br>
            <a:r>
              <a:rPr lang="nl-BE" sz="2800" smtClean="0">
                <a:solidFill>
                  <a:srgbClr val="0070C0"/>
                </a:solidFill>
              </a:rPr>
              <a:t>           </a:t>
            </a:r>
            <a:r>
              <a:rPr lang="nl-BE" sz="2400" b="1" i="1" smtClean="0">
                <a:solidFill>
                  <a:srgbClr val="0070C0"/>
                </a:solidFill>
              </a:rPr>
              <a:t>Working Memory and Mathematical Disabilities</a:t>
            </a:r>
            <a:endParaRPr lang="nl-BE" b="1" i="1" smtClean="0">
              <a:solidFill>
                <a:srgbClr val="0070C0"/>
              </a:solidFill>
            </a:endParaRPr>
          </a:p>
        </p:txBody>
      </p:sp>
      <p:sp>
        <p:nvSpPr>
          <p:cNvPr id="15363" name="Ondertitel 2"/>
          <p:cNvSpPr>
            <a:spLocks noGrp="1"/>
          </p:cNvSpPr>
          <p:nvPr>
            <p:ph type="subTitle" idx="1"/>
          </p:nvPr>
        </p:nvSpPr>
        <p:spPr>
          <a:xfrm>
            <a:off x="357188" y="2214563"/>
            <a:ext cx="8405812" cy="3857625"/>
          </a:xfrm>
          <a:noFill/>
        </p:spPr>
        <p:txBody>
          <a:bodyPr/>
          <a:lstStyle/>
          <a:p>
            <a:pPr algn="just">
              <a:buFontTx/>
              <a:buNone/>
            </a:pPr>
            <a:endParaRPr lang="nl-BE" sz="2000" b="1" dirty="0" smtClean="0">
              <a:solidFill>
                <a:srgbClr val="00B050"/>
              </a:solidFill>
            </a:endParaRPr>
          </a:p>
          <a:p>
            <a:pPr algn="just">
              <a:buFontTx/>
              <a:buNone/>
            </a:pPr>
            <a:endParaRPr lang="nl-BE" sz="2000" b="1" dirty="0" smtClean="0">
              <a:solidFill>
                <a:srgbClr val="00B050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nl-BE" dirty="0" smtClean="0"/>
              <a:t>  WM and </a:t>
            </a:r>
            <a:r>
              <a:rPr lang="nl-BE" dirty="0" err="1" smtClean="0"/>
              <a:t>fact</a:t>
            </a:r>
            <a:r>
              <a:rPr lang="nl-BE" dirty="0" smtClean="0"/>
              <a:t> </a:t>
            </a:r>
            <a:r>
              <a:rPr lang="nl-BE" dirty="0" err="1" smtClean="0"/>
              <a:t>retrieval</a:t>
            </a:r>
            <a:endParaRPr lang="nl-BE" dirty="0" smtClean="0"/>
          </a:p>
          <a:p>
            <a:pPr lvl="1" algn="just">
              <a:buFont typeface="Arial Unicode MS" pitchFamily="34" charset="-128"/>
              <a:buNone/>
            </a:pPr>
            <a:r>
              <a:rPr lang="nl-BE" sz="1400" dirty="0" smtClean="0"/>
              <a:t>	 (</a:t>
            </a:r>
            <a:r>
              <a:rPr lang="nl-BE" sz="1400" dirty="0" err="1" smtClean="0"/>
              <a:t>Desmedt</a:t>
            </a:r>
            <a:r>
              <a:rPr lang="nl-BE" sz="1400" dirty="0" smtClean="0"/>
              <a:t> et al., 2009; Lee &amp; </a:t>
            </a:r>
            <a:r>
              <a:rPr lang="nl-BE" sz="1400" dirty="0" err="1" smtClean="0"/>
              <a:t>Kang</a:t>
            </a:r>
            <a:r>
              <a:rPr lang="nl-BE" sz="1400" dirty="0" smtClean="0"/>
              <a:t>, 2002; </a:t>
            </a:r>
            <a:r>
              <a:rPr lang="nl-BE" sz="1400" dirty="0" err="1" smtClean="0"/>
              <a:t>Noel</a:t>
            </a:r>
            <a:r>
              <a:rPr lang="nl-BE" sz="1400" dirty="0" smtClean="0"/>
              <a:t>, </a:t>
            </a:r>
            <a:r>
              <a:rPr lang="nl-BE" sz="1400" dirty="0" err="1" smtClean="0"/>
              <a:t>Seron</a:t>
            </a:r>
            <a:r>
              <a:rPr lang="nl-BE" sz="1400" dirty="0" smtClean="0"/>
              <a:t>, &amp; </a:t>
            </a:r>
            <a:r>
              <a:rPr lang="nl-BE" sz="1400" dirty="0" err="1" smtClean="0"/>
              <a:t>Trovarelli</a:t>
            </a:r>
            <a:r>
              <a:rPr lang="nl-BE" sz="1400" dirty="0" smtClean="0"/>
              <a:t>, 2004) </a:t>
            </a:r>
          </a:p>
          <a:p>
            <a:pPr lvl="1" algn="just">
              <a:buFont typeface="Arial Unicode MS" pitchFamily="34" charset="-128"/>
              <a:buNone/>
            </a:pPr>
            <a:endParaRPr lang="nl-BE" sz="1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nl-BE" dirty="0" smtClean="0"/>
              <a:t>  WM and </a:t>
            </a:r>
            <a:r>
              <a:rPr lang="nl-BE" dirty="0" err="1" smtClean="0"/>
              <a:t>procedural</a:t>
            </a:r>
            <a:r>
              <a:rPr lang="nl-BE" dirty="0" smtClean="0"/>
              <a:t> </a:t>
            </a:r>
            <a:r>
              <a:rPr lang="nl-BE" dirty="0" err="1" smtClean="0"/>
              <a:t>knowledge</a:t>
            </a:r>
            <a:r>
              <a:rPr lang="nl-BE" dirty="0" smtClean="0"/>
              <a:t> </a:t>
            </a:r>
            <a:r>
              <a:rPr lang="nl-BE" sz="1400" dirty="0" smtClean="0"/>
              <a:t>(Wilson &amp; </a:t>
            </a:r>
            <a:r>
              <a:rPr lang="nl-BE" sz="1400" dirty="0" err="1" smtClean="0"/>
              <a:t>Dehaene</a:t>
            </a:r>
            <a:r>
              <a:rPr lang="nl-BE" sz="1400" dirty="0" smtClean="0"/>
              <a:t>, 2007)</a:t>
            </a:r>
          </a:p>
          <a:p>
            <a:pPr lvl="1" algn="just">
              <a:buFont typeface="Arial Unicode MS" pitchFamily="34" charset="-128"/>
              <a:buNone/>
            </a:pPr>
            <a:endParaRPr lang="nl-BE" sz="1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nl-BE" dirty="0" smtClean="0"/>
              <a:t>  </a:t>
            </a:r>
            <a:r>
              <a:rPr lang="nl-BE" dirty="0" err="1" smtClean="0"/>
              <a:t>Slave</a:t>
            </a:r>
            <a:r>
              <a:rPr lang="nl-BE" dirty="0" smtClean="0"/>
              <a:t> </a:t>
            </a:r>
            <a:r>
              <a:rPr lang="nl-BE" dirty="0" err="1" smtClean="0"/>
              <a:t>systems</a:t>
            </a:r>
            <a:r>
              <a:rPr lang="nl-BE" dirty="0" smtClean="0"/>
              <a:t>: </a:t>
            </a:r>
            <a:r>
              <a:rPr lang="nl-BE" dirty="0" err="1" smtClean="0"/>
              <a:t>ambiguous</a:t>
            </a:r>
            <a:r>
              <a:rPr lang="nl-BE" dirty="0" smtClean="0"/>
              <a:t> </a:t>
            </a:r>
            <a:r>
              <a:rPr lang="nl-BE" dirty="0" err="1" smtClean="0"/>
              <a:t>results</a:t>
            </a:r>
            <a:r>
              <a:rPr lang="nl-BE" dirty="0" smtClean="0"/>
              <a:t> </a:t>
            </a:r>
            <a:r>
              <a:rPr lang="it-IT" sz="1400" dirty="0" smtClean="0"/>
              <a:t>(D’Amico &amp; Guarnera,  	2005; Gathercole &amp; Pickering, 2000)</a:t>
            </a:r>
            <a:endParaRPr lang="nl-BE" sz="1400" dirty="0" smtClean="0"/>
          </a:p>
          <a:p>
            <a:pPr lvl="2" algn="just">
              <a:buFont typeface="Arial Unicode MS" pitchFamily="34" charset="-128"/>
              <a:buNone/>
            </a:pPr>
            <a:endParaRPr lang="nl-BE" dirty="0" smtClean="0"/>
          </a:p>
          <a:p>
            <a:pPr algn="just">
              <a:buFontTx/>
              <a:buNone/>
            </a:pPr>
            <a:endParaRPr lang="nl-BE" sz="2000" dirty="0" smtClean="0"/>
          </a:p>
          <a:p>
            <a:pPr>
              <a:buFontTx/>
              <a:buNone/>
            </a:pPr>
            <a:endParaRPr lang="nl-BE" sz="1800" dirty="0" smtClean="0"/>
          </a:p>
          <a:p>
            <a:pPr algn="just">
              <a:buFontTx/>
              <a:buNone/>
            </a:pPr>
            <a:endParaRPr lang="nl-BE" sz="1800" dirty="0" smtClean="0"/>
          </a:p>
          <a:p>
            <a:pPr algn="just">
              <a:buFontTx/>
              <a:buNone/>
            </a:pPr>
            <a:r>
              <a:rPr lang="nl-BE" sz="1800" dirty="0" smtClean="0"/>
              <a:t>			</a:t>
            </a:r>
          </a:p>
          <a:p>
            <a:pPr>
              <a:buFontTx/>
              <a:buNone/>
            </a:pPr>
            <a:r>
              <a:rPr lang="nl-BE" sz="1800" dirty="0" smtClean="0"/>
              <a:t> </a:t>
            </a:r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ndertitel 2"/>
          <p:cNvSpPr>
            <a:spLocks noGrp="1"/>
          </p:cNvSpPr>
          <p:nvPr>
            <p:ph type="subTitle" idx="1"/>
          </p:nvPr>
        </p:nvSpPr>
        <p:spPr>
          <a:xfrm>
            <a:off x="571500" y="2857500"/>
            <a:ext cx="8191500" cy="3286125"/>
          </a:xfrm>
          <a:noFill/>
          <a:ln w="0"/>
        </p:spPr>
        <p:txBody>
          <a:bodyPr/>
          <a:lstStyle/>
          <a:p>
            <a:pPr algn="just">
              <a:buFont typeface="Wingdings" pitchFamily="2" charset="2"/>
              <a:buChar char="Ø"/>
              <a:defRPr/>
            </a:pPr>
            <a:r>
              <a:rPr lang="nl-BE" sz="2800" dirty="0" smtClean="0"/>
              <a:t>High </a:t>
            </a:r>
            <a:r>
              <a:rPr lang="nl-BE" sz="2800" dirty="0" err="1" smtClean="0"/>
              <a:t>comorbidity</a:t>
            </a:r>
            <a:r>
              <a:rPr lang="nl-BE" sz="2800" dirty="0" smtClean="0"/>
              <a:t> </a:t>
            </a:r>
            <a:r>
              <a:rPr lang="nl-BE" sz="2800" dirty="0" err="1" smtClean="0"/>
              <a:t>with</a:t>
            </a:r>
            <a:r>
              <a:rPr lang="nl-BE" sz="2800" dirty="0" smtClean="0"/>
              <a:t> RD </a:t>
            </a:r>
            <a:r>
              <a:rPr lang="nl-BE" sz="1400" dirty="0" smtClean="0"/>
              <a:t>(</a:t>
            </a:r>
            <a:r>
              <a:rPr lang="nl-BE" sz="1400" dirty="0" err="1" smtClean="0"/>
              <a:t>Lyytinen</a:t>
            </a:r>
            <a:r>
              <a:rPr lang="nl-BE" sz="1400" dirty="0" smtClean="0"/>
              <a:t> et al., 2005; </a:t>
            </a:r>
            <a:r>
              <a:rPr lang="nl-BE" sz="1400" dirty="0" err="1" smtClean="0"/>
              <a:t>Shalev</a:t>
            </a:r>
            <a:r>
              <a:rPr lang="nl-BE" sz="1400" dirty="0" smtClean="0"/>
              <a:t>, 2000, 2004)</a:t>
            </a:r>
          </a:p>
          <a:p>
            <a:pPr marL="803275" lvl="1" indent="-268288" algn="just">
              <a:buFont typeface="Arial Unicode MS" pitchFamily="34" charset="-128"/>
              <a:buNone/>
              <a:defRPr/>
            </a:pPr>
            <a:endParaRPr lang="nl-BE" sz="1000" dirty="0" smtClean="0"/>
          </a:p>
          <a:p>
            <a:pPr marL="803275" lvl="1" indent="-268288" algn="just">
              <a:buFont typeface="Arial Unicode MS" pitchFamily="34" charset="-128"/>
              <a:buNone/>
              <a:defRPr/>
            </a:pPr>
            <a:endParaRPr lang="nl-BE" sz="1000" dirty="0" smtClean="0"/>
          </a:p>
          <a:p>
            <a:pPr algn="just">
              <a:buFont typeface="Wingdings" pitchFamily="2" charset="2"/>
              <a:buChar char="Ø"/>
              <a:defRPr/>
            </a:pPr>
            <a:r>
              <a:rPr lang="nl-BE" sz="2800" dirty="0" smtClean="0"/>
              <a:t>Reading and spelling </a:t>
            </a:r>
            <a:r>
              <a:rPr lang="nl-BE" sz="2800" dirty="0" err="1" smtClean="0"/>
              <a:t>associated</a:t>
            </a:r>
            <a:r>
              <a:rPr lang="nl-BE" sz="2800" dirty="0" smtClean="0"/>
              <a:t> </a:t>
            </a:r>
            <a:r>
              <a:rPr lang="nl-BE" sz="2800" dirty="0" err="1" smtClean="0"/>
              <a:t>with</a:t>
            </a:r>
            <a:r>
              <a:rPr lang="nl-BE" sz="2800" dirty="0" smtClean="0"/>
              <a:t> WM </a:t>
            </a:r>
            <a:r>
              <a:rPr lang="nl-BE" sz="1400" dirty="0" smtClean="0"/>
              <a:t>(</a:t>
            </a:r>
            <a:r>
              <a:rPr lang="nl-BE" sz="1400" dirty="0" err="1" smtClean="0"/>
              <a:t>St</a:t>
            </a:r>
            <a:r>
              <a:rPr lang="nl-BE" sz="1400" dirty="0" smtClean="0"/>
              <a:t> </a:t>
            </a:r>
            <a:r>
              <a:rPr lang="nl-BE" sz="1400" dirty="0" err="1" smtClean="0"/>
              <a:t>Clair-Thompson</a:t>
            </a:r>
            <a:r>
              <a:rPr lang="nl-BE" sz="1400" dirty="0" smtClean="0"/>
              <a:t> &amp; </a:t>
            </a:r>
            <a:r>
              <a:rPr lang="nl-BE" sz="1400" dirty="0" err="1" smtClean="0"/>
              <a:t>Gathercole</a:t>
            </a:r>
            <a:r>
              <a:rPr lang="nl-BE" sz="1400" dirty="0" smtClean="0"/>
              <a:t>, 2006) </a:t>
            </a:r>
            <a:endParaRPr lang="nl-BE" sz="1000" dirty="0" smtClean="0"/>
          </a:p>
          <a:p>
            <a:pPr algn="just">
              <a:buFontTx/>
              <a:buNone/>
              <a:defRPr/>
            </a:pPr>
            <a:endParaRPr lang="nl-BE" sz="1400" dirty="0" smtClean="0"/>
          </a:p>
          <a:p>
            <a:pPr indent="465138" algn="just">
              <a:buFontTx/>
              <a:buNone/>
              <a:defRPr/>
            </a:pPr>
            <a:r>
              <a:rPr lang="nl-BE" sz="2800" b="1" dirty="0" smtClean="0">
                <a:solidFill>
                  <a:srgbClr val="CC0000"/>
                </a:solidFill>
              </a:rPr>
              <a:t>BUT:</a:t>
            </a:r>
            <a:r>
              <a:rPr lang="nl-BE" sz="2800" dirty="0" smtClean="0">
                <a:solidFill>
                  <a:srgbClr val="CC0000"/>
                </a:solidFill>
              </a:rPr>
              <a:t>  </a:t>
            </a:r>
            <a:r>
              <a:rPr lang="nl-BE" sz="2800" dirty="0" err="1" smtClean="0"/>
              <a:t>Lack</a:t>
            </a:r>
            <a:r>
              <a:rPr lang="nl-BE" sz="2800" dirty="0" smtClean="0"/>
              <a:t> of MD studies </a:t>
            </a:r>
            <a:r>
              <a:rPr lang="nl-BE" sz="2800" dirty="0" err="1" smtClean="0"/>
              <a:t>taking</a:t>
            </a:r>
            <a:r>
              <a:rPr lang="nl-BE" sz="2800" dirty="0" smtClean="0"/>
              <a:t> reading and 		spelling </a:t>
            </a:r>
            <a:r>
              <a:rPr lang="nl-BE" sz="2800" dirty="0" err="1" smtClean="0"/>
              <a:t>into</a:t>
            </a:r>
            <a:r>
              <a:rPr lang="nl-BE" sz="2800" dirty="0" smtClean="0"/>
              <a:t> account</a:t>
            </a:r>
          </a:p>
          <a:p>
            <a:pPr algn="just">
              <a:buFontTx/>
              <a:buNone/>
              <a:defRPr/>
            </a:pPr>
            <a:r>
              <a:rPr lang="nl-BE" sz="2400" dirty="0" smtClean="0"/>
              <a:t> 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nl-BE" sz="2400" dirty="0" smtClean="0"/>
          </a:p>
          <a:p>
            <a:pPr algn="just">
              <a:buFontTx/>
              <a:buNone/>
              <a:defRPr/>
            </a:pPr>
            <a:endParaRPr lang="nl-BE" sz="1200" dirty="0" smtClean="0"/>
          </a:p>
          <a:p>
            <a:pPr marL="361950" lvl="1" indent="-180975" algn="just">
              <a:lnSpc>
                <a:spcPct val="80000"/>
              </a:lnSpc>
              <a:buFont typeface="Arial Unicode MS" pitchFamily="34" charset="-128"/>
              <a:buNone/>
              <a:defRPr/>
            </a:pPr>
            <a:endParaRPr lang="nl-BE" sz="1200" dirty="0" smtClean="0"/>
          </a:p>
          <a:p>
            <a:pPr marL="746125" lvl="2" indent="-180975" algn="just">
              <a:lnSpc>
                <a:spcPct val="80000"/>
              </a:lnSpc>
              <a:defRPr/>
            </a:pPr>
            <a:endParaRPr lang="nl-BE" sz="1200" dirty="0" smtClean="0"/>
          </a:p>
        </p:txBody>
      </p:sp>
      <p:sp>
        <p:nvSpPr>
          <p:cNvPr id="16387" name="Titel 1"/>
          <p:cNvSpPr>
            <a:spLocks noGrp="1"/>
          </p:cNvSpPr>
          <p:nvPr>
            <p:ph type="ctrTitle"/>
          </p:nvPr>
        </p:nvSpPr>
        <p:spPr>
          <a:xfrm>
            <a:off x="571500" y="1428750"/>
            <a:ext cx="8029575" cy="1143000"/>
          </a:xfrm>
          <a:noFill/>
          <a:ln cap="sq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nl-BE" sz="2400" b="1" smtClean="0">
                <a:solidFill>
                  <a:srgbClr val="0070C0"/>
                </a:solidFill>
              </a:rPr>
              <a:t>1.</a:t>
            </a:r>
            <a:r>
              <a:rPr lang="nl-BE" sz="2400" smtClean="0">
                <a:solidFill>
                  <a:srgbClr val="0070C0"/>
                </a:solidFill>
              </a:rPr>
              <a:t> </a:t>
            </a:r>
            <a:r>
              <a:rPr lang="nl-BE" sz="2400" b="1" smtClean="0">
                <a:solidFill>
                  <a:srgbClr val="0070C0"/>
                </a:solidFill>
              </a:rPr>
              <a:t>THEORETICAL BACKGROUND:</a:t>
            </a:r>
            <a:r>
              <a:rPr lang="nl-BE" sz="2400" smtClean="0">
                <a:solidFill>
                  <a:srgbClr val="0070C0"/>
                </a:solidFill>
              </a:rPr>
              <a:t/>
            </a:r>
            <a:br>
              <a:rPr lang="nl-BE" sz="2400" smtClean="0">
                <a:solidFill>
                  <a:srgbClr val="0070C0"/>
                </a:solidFill>
              </a:rPr>
            </a:br>
            <a:r>
              <a:rPr lang="nl-BE" sz="2400" smtClean="0">
                <a:solidFill>
                  <a:srgbClr val="0070C0"/>
                </a:solidFill>
              </a:rPr>
              <a:t>	                     </a:t>
            </a:r>
            <a:r>
              <a:rPr lang="nl-BE" sz="2800" b="1" i="1" smtClean="0">
                <a:solidFill>
                  <a:srgbClr val="0070C0"/>
                </a:solidFill>
              </a:rPr>
              <a:t>Reading, spelling, MD and WM</a:t>
            </a:r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1285875" y="4714875"/>
            <a:ext cx="7643813" cy="10715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000250"/>
            <a:ext cx="8501062" cy="3540125"/>
          </a:xfrm>
          <a:noFill/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endParaRPr lang="nl-BE" sz="2800" b="1" smtClean="0">
              <a:solidFill>
                <a:srgbClr val="00B05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nl-BE" sz="2800" b="1" smtClean="0">
                <a:solidFill>
                  <a:srgbClr val="00B050"/>
                </a:solidFill>
              </a:rPr>
              <a:t>Research questions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nl-BE" sz="2400" b="1" smtClean="0">
              <a:solidFill>
                <a:srgbClr val="00B050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AutoNum type="arabicPeriod"/>
            </a:pPr>
            <a:r>
              <a:rPr lang="nl-BE" sz="2400" smtClean="0">
                <a:solidFill>
                  <a:srgbClr val="595959"/>
                </a:solidFill>
              </a:rPr>
              <a:t>Does WM have an influence on fact retrieval and procedural knowledge </a:t>
            </a:r>
            <a:r>
              <a:rPr lang="en-US" sz="1400" smtClean="0">
                <a:solidFill>
                  <a:srgbClr val="595959"/>
                </a:solidFill>
              </a:rPr>
              <a:t>(Desmedt et al., 2009)</a:t>
            </a:r>
            <a:r>
              <a:rPr lang="nl-BE" sz="2400" smtClean="0">
                <a:solidFill>
                  <a:srgbClr val="595959"/>
                </a:solidFill>
              </a:rPr>
              <a:t>? </a:t>
            </a:r>
          </a:p>
          <a:p>
            <a:pPr marL="0" indent="0" algn="just">
              <a:spcBef>
                <a:spcPct val="0"/>
              </a:spcBef>
              <a:buFontTx/>
              <a:buAutoNum type="arabicPeriod"/>
            </a:pPr>
            <a:endParaRPr lang="nl-BE" sz="2400" smtClean="0">
              <a:solidFill>
                <a:srgbClr val="595959"/>
              </a:solidFill>
            </a:endParaRPr>
          </a:p>
          <a:p>
            <a:pPr marL="0" indent="0" algn="just">
              <a:spcBef>
                <a:spcPct val="0"/>
              </a:spcBef>
              <a:buFontTx/>
              <a:buAutoNum type="arabicPeriod"/>
            </a:pPr>
            <a:r>
              <a:rPr lang="nl-BE" sz="2400" smtClean="0">
                <a:solidFill>
                  <a:srgbClr val="595959"/>
                </a:solidFill>
              </a:rPr>
              <a:t>Do children with MD have sig. lower scores on WM tasks than average achieving children, even when controlling for reading and spelling </a:t>
            </a:r>
            <a:r>
              <a:rPr lang="nl-BE" sz="1400" smtClean="0">
                <a:solidFill>
                  <a:srgbClr val="595959"/>
                </a:solidFill>
              </a:rPr>
              <a:t>(Passolunghi, 2004; Schuchardt et al., 2006)</a:t>
            </a:r>
            <a:r>
              <a:rPr lang="nl-BE" sz="2400" smtClean="0">
                <a:solidFill>
                  <a:srgbClr val="595959"/>
                </a:solidFill>
              </a:rPr>
              <a:t>? </a:t>
            </a:r>
          </a:p>
        </p:txBody>
      </p:sp>
      <p:sp>
        <p:nvSpPr>
          <p:cNvPr id="17411" name="Titel 1"/>
          <p:cNvSpPr>
            <a:spLocks noGrp="1"/>
          </p:cNvSpPr>
          <p:nvPr>
            <p:ph type="ctrTitle"/>
          </p:nvPr>
        </p:nvSpPr>
        <p:spPr>
          <a:xfrm>
            <a:off x="214313" y="1357313"/>
            <a:ext cx="8215312" cy="642937"/>
          </a:xfrm>
          <a:noFill/>
          <a:ln cap="sq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nl-BE" b="1" smtClean="0">
                <a:solidFill>
                  <a:srgbClr val="0070C0"/>
                </a:solidFill>
              </a:rPr>
              <a:t>2. METHOD</a:t>
            </a:r>
            <a:r>
              <a:rPr lang="nl-BE" smtClean="0">
                <a:solidFill>
                  <a:srgbClr val="0070C0"/>
                </a:solidFill>
              </a:rPr>
              <a:t>	</a:t>
            </a:r>
            <a:endParaRPr lang="nl-BE" sz="2400" b="1" i="1" smtClean="0">
              <a:solidFill>
                <a:srgbClr val="0070C0"/>
              </a:solidFill>
            </a:endParaRPr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428750" y="6248400"/>
            <a:ext cx="7358063" cy="457200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Weerdt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– Working memory in children with mathematical  disabilities</a:t>
            </a:r>
          </a:p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Rekengroep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- 25/01/2011</a:t>
            </a:r>
          </a:p>
          <a:p>
            <a:pPr algn="ctr">
              <a:defRPr/>
            </a:pPr>
            <a:endParaRPr lang="nl-BE" dirty="0" smtClean="0">
              <a:cs typeface="Arial" charset="0"/>
            </a:endParaRPr>
          </a:p>
          <a:p>
            <a:pPr>
              <a:defRPr/>
            </a:pPr>
            <a: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-the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h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11152</TotalTime>
  <Words>1466</Words>
  <Application>Microsoft PowerPoint</Application>
  <PresentationFormat>Diavoorstelling (4:3)</PresentationFormat>
  <Paragraphs>480</Paragraphs>
  <Slides>34</Slides>
  <Notes>34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6" baseType="lpstr">
      <vt:lpstr>Office-thema</vt:lpstr>
      <vt:lpstr>Microsoft Office Excel 97-2003 Worksheet</vt:lpstr>
      <vt:lpstr>Working memory in  children with mathematical disabilities</vt:lpstr>
      <vt:lpstr>Overview</vt:lpstr>
      <vt:lpstr>1. THEORETICAL BACKGROUND    Mathematical disabilities (MD)</vt:lpstr>
      <vt:lpstr>Dia 4</vt:lpstr>
      <vt:lpstr>Dia 5</vt:lpstr>
      <vt:lpstr> 1. THEORETICAL BACKGROUND     Working memory (WM)  </vt:lpstr>
      <vt:lpstr>1. THEORETICAL BACKGROUND            Working Memory and Mathematical Disabilities</vt:lpstr>
      <vt:lpstr>1. THEORETICAL BACKGROUND:                       Reading, spelling, MD and WM</vt:lpstr>
      <vt:lpstr>2. METHOD </vt:lpstr>
      <vt:lpstr>Dia 10</vt:lpstr>
      <vt:lpstr>Participants</vt:lpstr>
      <vt:lpstr>Dia 12</vt:lpstr>
      <vt:lpstr>Dia 13</vt:lpstr>
      <vt:lpstr>Session 3 (90’): </vt:lpstr>
      <vt:lpstr>Dia 15</vt:lpstr>
      <vt:lpstr>Phonological Loop : Digit Recall (DR)</vt:lpstr>
      <vt:lpstr>Phonological Loop : Word Recall (WR)</vt:lpstr>
      <vt:lpstr>Visuospatial Sketchpad: Block Recall (BR)</vt:lpstr>
      <vt:lpstr>Central Executive: Listening Recall (LR)</vt:lpstr>
      <vt:lpstr>Central Executive: Spatial Span (Spsp)</vt:lpstr>
      <vt:lpstr>Central Executive : Backward Digit Recall (BDR)</vt:lpstr>
      <vt:lpstr>Central Executive : Backward Word Recall (BWR)</vt:lpstr>
      <vt:lpstr>Central Executive: Backward Block Recall (BRB)</vt:lpstr>
      <vt:lpstr>3. RESULTS 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4. DISCUSSION AND CONCLUSIONS </vt:lpstr>
      <vt:lpstr>Dia 34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 Van Driessche</dc:creator>
  <cp:lastModifiedBy>fdweerdt</cp:lastModifiedBy>
  <cp:revision>1357</cp:revision>
  <dcterms:created xsi:type="dcterms:W3CDTF">2005-09-12T21:24:55Z</dcterms:created>
  <dcterms:modified xsi:type="dcterms:W3CDTF">2011-01-25T09:58:08Z</dcterms:modified>
</cp:coreProperties>
</file>